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67" r:id="rId5"/>
    <p:sldId id="268"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Lst>
  <p:sldSz cx="9719945" cy="6858000"/>
  <p:notesSz cx="9144000" cy="6858000"/>
  <p:defaultTextStyle>
    <a:defPPr>
      <a:defRPr lang="zh-CN"/>
    </a:defPPr>
    <a:lvl1pPr marL="0" lvl="0"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FontTx/>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44"/>
        <p:guide pos="3096"/>
      </p:guideLst>
    </p:cSldViewPr>
  </p:slide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true"/>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true"/>
          </p:cNvSpPr>
          <p:nvPr>
            <p:ph type="dt" idx="1"/>
          </p:nvPr>
        </p:nvSpPr>
        <p:spPr>
          <a:xfrm>
            <a:off x="5179483" y="0"/>
            <a:ext cx="3962400" cy="344091"/>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Arial" panose="020B0604020202020204" pitchFamily="34" charset="0"/>
                <a:ea typeface="宋体" panose="02010600030101010101" pitchFamily="2" charset="-122"/>
                <a:cs typeface="+mn-ea"/>
              </a:rPr>
            </a:fld>
            <a:endParaRPr lang="zh-CN" altLang="en-US" strike="noStrike" noProof="1"/>
          </a:p>
        </p:txBody>
      </p:sp>
      <p:sp>
        <p:nvSpPr>
          <p:cNvPr id="2052" name="幻灯片图像占位符 3"/>
          <p:cNvSpPr>
            <a:spLocks noGrp="true" noRot="true" noChangeAspect="true"/>
          </p:cNvSpPr>
          <p:nvPr>
            <p:ph type="sldImg"/>
          </p:nvPr>
        </p:nvSpPr>
        <p:spPr>
          <a:xfrm>
            <a:off x="2931750" y="857250"/>
            <a:ext cx="3280500" cy="2314575"/>
          </a:xfrm>
          <a:prstGeom prst="rect">
            <a:avLst/>
          </a:prstGeom>
          <a:noFill/>
          <a:ln w="12700" cap="flat" cmpd="sng">
            <a:solidFill>
              <a:srgbClr val="000000"/>
            </a:solidFill>
            <a:prstDash val="solid"/>
            <a:round/>
            <a:headEnd type="none" w="med" len="med"/>
            <a:tailEnd type="none" w="med" len="med"/>
          </a:ln>
        </p:spPr>
      </p:sp>
      <p:sp>
        <p:nvSpPr>
          <p:cNvPr id="2053" name="备注占位符 4"/>
          <p:cNvSpPr>
            <a:spLocks noGrp="true"/>
          </p:cNvSpPr>
          <p:nvPr>
            <p:ph type="body" sz="quarter"/>
          </p:nvPr>
        </p:nvSpPr>
        <p:spPr>
          <a:xfrm>
            <a:off x="914400" y="3300413"/>
            <a:ext cx="7315200" cy="2700338"/>
          </a:xfrm>
          <a:prstGeom prst="rect">
            <a:avLst/>
          </a:prstGeom>
          <a:noFill/>
          <a:ln w="9525">
            <a:noFill/>
          </a:ln>
        </p:spPr>
        <p:txBody>
          <a:bodyPr vert="horz" lIns="91440" tIns="45720" rIns="91440" bIns="45720" anchor="t" anchorCtr="false"/>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6" name="页脚占位符 5"/>
          <p:cNvSpPr>
            <a:spLocks noGrp="true"/>
          </p:cNvSpPr>
          <p:nvPr>
            <p:ph type="ftr" sz="quarter" idx="4"/>
          </p:nvPr>
        </p:nvSpPr>
        <p:spPr>
          <a:xfrm>
            <a:off x="0" y="6513909"/>
            <a:ext cx="3962400" cy="344091"/>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true"/>
          </p:cNvSpPr>
          <p:nvPr>
            <p:ph type="sldNum" sz="quarter" idx="5"/>
          </p:nvPr>
        </p:nvSpPr>
        <p:spPr>
          <a:xfrm>
            <a:off x="5179483" y="6513909"/>
            <a:ext cx="3962400" cy="344091"/>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Arial" panose="020B0604020202020204" pitchFamily="34" charset="0"/>
                <a:ea typeface="宋体" panose="02010600030101010101" pitchFamily="2" charset="-122"/>
                <a:cs typeface="+mn-ea"/>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幻灯片图像占位符 1"/>
          <p:cNvSpPr>
            <a:spLocks noGrp="true" noRot="true"/>
          </p:cNvSpPr>
          <p:nvPr>
            <p:ph type="sldImg"/>
          </p:nvPr>
        </p:nvSpPr>
        <p:spPr/>
      </p:sp>
      <p:sp>
        <p:nvSpPr>
          <p:cNvPr id="5122"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幻灯片图像占位符 1"/>
          <p:cNvSpPr>
            <a:spLocks noGrp="true" noRot="true"/>
          </p:cNvSpPr>
          <p:nvPr>
            <p:ph type="sldImg"/>
          </p:nvPr>
        </p:nvSpPr>
        <p:spPr/>
      </p:sp>
      <p:sp>
        <p:nvSpPr>
          <p:cNvPr id="717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true" noRot="true"/>
          </p:cNvSpPr>
          <p:nvPr>
            <p:ph type="sldImg"/>
          </p:nvPr>
        </p:nvSpPr>
        <p:spPr/>
      </p:sp>
      <p:sp>
        <p:nvSpPr>
          <p:cNvPr id="12290" name="文本占位符 2"/>
          <p:cNvSpPr>
            <a:spLocks noGrp="true"/>
          </p:cNvSpPr>
          <p:nvPr>
            <p:ph type="body"/>
          </p:nvPr>
        </p:nvSpPr>
        <p:spPr/>
        <p:txBody>
          <a:bodyPr lIns="91440" tIns="45720" rIns="91440" bIns="45720" anchor="t" anchorCtr="false"/>
          <a:p>
            <a:pPr lvl="0"/>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true"/>
          </p:cNvSpPr>
          <p:nvPr>
            <p:ph type="ctrTitle"/>
          </p:nvPr>
        </p:nvSpPr>
        <p:spPr>
          <a:xfrm>
            <a:off x="1214993" y="1122363"/>
            <a:ext cx="7289959"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true"/>
          </p:cNvSpPr>
          <p:nvPr>
            <p:ph type="subTitle" idx="1"/>
          </p:nvPr>
        </p:nvSpPr>
        <p:spPr>
          <a:xfrm>
            <a:off x="1214993" y="3602038"/>
            <a:ext cx="7289959"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true"/>
          </p:cNvSpPr>
          <p:nvPr>
            <p:ph type="dt" sz="half" idx="10"/>
          </p:nvPr>
        </p:nvSpPr>
        <p:spPr/>
        <p:txBody>
          <a:bodyPr/>
          <a:lstStyle/>
          <a:p>
            <a:pPr>
              <a:defRPr/>
            </a:pPr>
            <a:fld id="{8D7D9A98-2B42-4142-BB4A-011734DDEA85}" type="datetimeFigureOut">
              <a:rPr lang="zh-CN" altLang="en-US"/>
            </a:fld>
            <a:endParaRPr lang="zh-CN" altLang="en-US"/>
          </a:p>
        </p:txBody>
      </p:sp>
      <p:sp>
        <p:nvSpPr>
          <p:cNvPr id="5" name="页脚占位符 4"/>
          <p:cNvSpPr>
            <a:spLocks noGrp="true"/>
          </p:cNvSpPr>
          <p:nvPr>
            <p:ph type="ftr" sz="quarter" idx="11"/>
          </p:nvPr>
        </p:nvSpPr>
        <p:spPr/>
        <p:txBody>
          <a:bodyPr/>
          <a:lstStyle/>
          <a:p>
            <a:pPr>
              <a:defRPr/>
            </a:pPr>
            <a:endParaRPr lang="zh-CN" altLang="en-US"/>
          </a:p>
        </p:txBody>
      </p:sp>
      <p:sp>
        <p:nvSpPr>
          <p:cNvPr id="6" name="灯片编号占位符 5"/>
          <p:cNvSpPr>
            <a:spLocks noGrp="true"/>
          </p:cNvSpPr>
          <p:nvPr>
            <p:ph type="sldNum" sz="quarter" idx="12"/>
          </p:nvPr>
        </p:nvSpPr>
        <p:spPr/>
        <p:txBody>
          <a:bodyPr/>
          <a:lstStyle/>
          <a:p>
            <a:pPr>
              <a:defRPr/>
            </a:pPr>
            <a:fld id="{A2A45CD9-59AE-47D5-A754-1A2E716032DF}" type="slidenum">
              <a:rPr lang="zh-CN" altLang="en-US"/>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true"/>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true"/>
          </p:cNvSpPr>
          <p:nvPr>
            <p:ph type="dt" sz="half" idx="10"/>
          </p:nvPr>
        </p:nvSpPr>
        <p:spPr/>
        <p:txBody>
          <a:bodyPr/>
          <a:lstStyle/>
          <a:p>
            <a:pPr lvl="0" eaLnBrk="1" hangingPunct="1"/>
            <a:endParaRPr lang="zh-CN" altLang="en-US" dirty="0">
              <a:latin typeface="DejaVu Sans" panose="020B0603030804020204" charset="2"/>
            </a:endParaRPr>
          </a:p>
        </p:txBody>
      </p:sp>
      <p:sp>
        <p:nvSpPr>
          <p:cNvPr id="5" name="页脚占位符 4"/>
          <p:cNvSpPr>
            <a:spLocks noGrp="true"/>
          </p:cNvSpPr>
          <p:nvPr>
            <p:ph type="ftr" sz="quarter" idx="11"/>
          </p:nvPr>
        </p:nvSpPr>
        <p:spPr/>
        <p:txBody>
          <a:bodyPr/>
          <a:lstStyle/>
          <a:p>
            <a:pPr lvl="0" eaLnBrk="1" hangingPunct="1"/>
            <a:endParaRPr lang="zh-CN" altLang="en-US" dirty="0">
              <a:latin typeface="DejaVu Sans" panose="020B0603030804020204" charset="2"/>
            </a:endParaRPr>
          </a:p>
        </p:txBody>
      </p:sp>
      <p:sp>
        <p:nvSpPr>
          <p:cNvPr id="6" name="灯片编号占位符 5"/>
          <p:cNvSpPr>
            <a:spLocks noGrp="true"/>
          </p:cNvSpPr>
          <p:nvPr>
            <p:ph type="sldNum" sz="quarter" idx="12"/>
          </p:nvPr>
        </p:nvSpPr>
        <p:spPr/>
        <p:txBody>
          <a:bodyPr/>
          <a:lstStyle/>
          <a:p>
            <a:pPr lvl="0" eaLnBrk="1" hangingPunct="1"/>
            <a:fld id="{9A0DB2DC-4C9A-4742-B13C-FB6460FD3503}" type="slidenum">
              <a:rPr lang="zh-CN" altLang="en-US" dirty="0">
                <a:latin typeface="DejaVu Sans" panose="020B0603030804020204" charset="2"/>
              </a:rPr>
            </a:fld>
            <a:endParaRPr lang="zh-CN" altLang="en-US" dirty="0">
              <a:latin typeface="DejaVu Sans" panose="020B0603030804020204" charset="2"/>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7046960" y="274638"/>
            <a:ext cx="2186988" cy="5851525"/>
          </a:xfrm>
        </p:spPr>
        <p:txBody>
          <a:bodyPr vert="eaVert"/>
          <a:lstStyle/>
          <a:p>
            <a:r>
              <a:rPr lang="zh-CN" altLang="en-US" smtClean="0"/>
              <a:t>单击此处编辑母版标题样式</a:t>
            </a:r>
            <a:endParaRPr lang="zh-CN" altLang="en-US"/>
          </a:p>
        </p:txBody>
      </p:sp>
      <p:sp>
        <p:nvSpPr>
          <p:cNvPr id="3" name="竖排文字占位符 2"/>
          <p:cNvSpPr>
            <a:spLocks noGrp="true"/>
          </p:cNvSpPr>
          <p:nvPr>
            <p:ph type="body" orient="vert" idx="1"/>
          </p:nvPr>
        </p:nvSpPr>
        <p:spPr>
          <a:xfrm>
            <a:off x="485997" y="274638"/>
            <a:ext cx="643418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true"/>
          </p:cNvSpPr>
          <p:nvPr>
            <p:ph type="dt" sz="half" idx="10"/>
          </p:nvPr>
        </p:nvSpPr>
        <p:spPr/>
        <p:txBody>
          <a:bodyPr/>
          <a:lstStyle/>
          <a:p>
            <a:pPr lvl="0" fontAlgn="base"/>
            <a:endParaRPr lang="zh-CN" altLang="en-US" strike="noStrike" noProof="1"/>
          </a:p>
        </p:txBody>
      </p:sp>
      <p:sp>
        <p:nvSpPr>
          <p:cNvPr id="5" name="页脚占位符 4"/>
          <p:cNvSpPr>
            <a:spLocks noGrp="true"/>
          </p:cNvSpPr>
          <p:nvPr>
            <p:ph type="ftr" sz="quarter" idx="11"/>
          </p:nvPr>
        </p:nvSpPr>
        <p:spPr/>
        <p:txBody>
          <a:bodyPr/>
          <a:lstStyle/>
          <a:p>
            <a:pPr lvl="0" fontAlgn="base"/>
            <a:endParaRPr lang="zh-CN" strike="noStrike" noProof="1"/>
          </a:p>
        </p:txBody>
      </p:sp>
      <p:sp>
        <p:nvSpPr>
          <p:cNvPr id="6" name="灯片编号占位符 5"/>
          <p:cNvSpPr>
            <a:spLocks noGrp="true"/>
          </p:cNvSpPr>
          <p:nvPr>
            <p:ph type="sldNum" sz="quarter" idx="12"/>
          </p:nvPr>
        </p:nvSpPr>
        <p:spPr/>
        <p:txBody>
          <a:body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内容占位符 2"/>
          <p:cNvSpPr>
            <a:spLocks noGrp="true"/>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true"/>
          </p:cNvSpPr>
          <p:nvPr>
            <p:ph type="dt" sz="half" idx="10"/>
          </p:nvPr>
        </p:nvSpPr>
        <p:spPr/>
        <p:txBody>
          <a:bodyPr/>
          <a:lstStyle/>
          <a:p>
            <a:pPr lvl="0" fontAlgn="base"/>
            <a:endParaRPr lang="zh-CN" altLang="en-US" strike="noStrike" noProof="1"/>
          </a:p>
        </p:txBody>
      </p:sp>
      <p:sp>
        <p:nvSpPr>
          <p:cNvPr id="5" name="页脚占位符 4"/>
          <p:cNvSpPr>
            <a:spLocks noGrp="true"/>
          </p:cNvSpPr>
          <p:nvPr>
            <p:ph type="ftr" sz="quarter" idx="11"/>
          </p:nvPr>
        </p:nvSpPr>
        <p:spPr/>
        <p:txBody>
          <a:bodyPr/>
          <a:lstStyle/>
          <a:p>
            <a:pPr lvl="0" fontAlgn="base"/>
            <a:endParaRPr lang="zh-CN" strike="noStrike" noProof="1"/>
          </a:p>
        </p:txBody>
      </p:sp>
      <p:sp>
        <p:nvSpPr>
          <p:cNvPr id="6" name="灯片编号占位符 5"/>
          <p:cNvSpPr>
            <a:spLocks noGrp="true"/>
          </p:cNvSpPr>
          <p:nvPr>
            <p:ph type="sldNum" sz="quarter" idx="12"/>
          </p:nvPr>
        </p:nvSpPr>
        <p:spPr/>
        <p:txBody>
          <a:body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663184" y="1709738"/>
            <a:ext cx="8383453"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true"/>
          </p:cNvSpPr>
          <p:nvPr>
            <p:ph type="body" idx="1"/>
          </p:nvPr>
        </p:nvSpPr>
        <p:spPr>
          <a:xfrm>
            <a:off x="663184" y="4589463"/>
            <a:ext cx="8383453"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true"/>
          </p:cNvSpPr>
          <p:nvPr>
            <p:ph type="dt" sz="half" idx="10"/>
          </p:nvPr>
        </p:nvSpPr>
        <p:spPr/>
        <p:txBody>
          <a:bodyPr/>
          <a:lstStyle/>
          <a:p>
            <a:pPr lvl="0" eaLnBrk="1" hangingPunct="1"/>
            <a:endParaRPr lang="zh-CN" altLang="en-US" dirty="0">
              <a:latin typeface="DejaVu Sans" panose="020B0603030804020204" charset="2"/>
            </a:endParaRPr>
          </a:p>
        </p:txBody>
      </p:sp>
      <p:sp>
        <p:nvSpPr>
          <p:cNvPr id="5" name="页脚占位符 4"/>
          <p:cNvSpPr>
            <a:spLocks noGrp="true"/>
          </p:cNvSpPr>
          <p:nvPr>
            <p:ph type="ftr" sz="quarter" idx="11"/>
          </p:nvPr>
        </p:nvSpPr>
        <p:spPr/>
        <p:txBody>
          <a:bodyPr/>
          <a:lstStyle/>
          <a:p>
            <a:pPr lvl="0" eaLnBrk="1" hangingPunct="1"/>
            <a:endParaRPr lang="zh-CN" altLang="en-US" dirty="0">
              <a:latin typeface="DejaVu Sans" panose="020B0603030804020204" charset="2"/>
            </a:endParaRPr>
          </a:p>
        </p:txBody>
      </p:sp>
      <p:sp>
        <p:nvSpPr>
          <p:cNvPr id="6" name="灯片编号占位符 5"/>
          <p:cNvSpPr>
            <a:spLocks noGrp="true"/>
          </p:cNvSpPr>
          <p:nvPr>
            <p:ph type="sldNum" sz="quarter" idx="12"/>
          </p:nvPr>
        </p:nvSpPr>
        <p:spPr/>
        <p:txBody>
          <a:bodyPr/>
          <a:lstStyle/>
          <a:p>
            <a:pPr lvl="0" eaLnBrk="1" hangingPunct="1"/>
            <a:fld id="{9A0DB2DC-4C9A-4742-B13C-FB6460FD3503}" type="slidenum">
              <a:rPr lang="zh-CN" altLang="en-US" dirty="0">
                <a:latin typeface="DejaVu Sans" panose="020B0603030804020204" charset="2"/>
              </a:rPr>
            </a:fld>
            <a:endParaRPr lang="zh-CN" altLang="en-US" dirty="0">
              <a:latin typeface="DejaVu Sans" panose="020B0603030804020204" charset="2"/>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内容占位符 2"/>
          <p:cNvSpPr>
            <a:spLocks noGrp="true"/>
          </p:cNvSpPr>
          <p:nvPr>
            <p:ph sz="half" idx="1"/>
          </p:nvPr>
        </p:nvSpPr>
        <p:spPr>
          <a:xfrm>
            <a:off x="485997" y="1600200"/>
            <a:ext cx="4286496"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true"/>
          </p:cNvSpPr>
          <p:nvPr>
            <p:ph sz="half" idx="2"/>
          </p:nvPr>
        </p:nvSpPr>
        <p:spPr>
          <a:xfrm>
            <a:off x="4947452" y="1600200"/>
            <a:ext cx="4286496"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true"/>
          </p:cNvSpPr>
          <p:nvPr>
            <p:ph type="dt" sz="half" idx="10"/>
          </p:nvPr>
        </p:nvSpPr>
        <p:spPr/>
        <p:txBody>
          <a:bodyPr/>
          <a:lstStyle/>
          <a:p>
            <a:pPr lvl="0" fontAlgn="base"/>
            <a:endParaRPr lang="zh-CN" altLang="en-US" strike="noStrike" noProof="1"/>
          </a:p>
        </p:txBody>
      </p:sp>
      <p:sp>
        <p:nvSpPr>
          <p:cNvPr id="6" name="页脚占位符 5"/>
          <p:cNvSpPr>
            <a:spLocks noGrp="true"/>
          </p:cNvSpPr>
          <p:nvPr>
            <p:ph type="ftr" sz="quarter" idx="11"/>
          </p:nvPr>
        </p:nvSpPr>
        <p:spPr/>
        <p:txBody>
          <a:bodyPr/>
          <a:lstStyle/>
          <a:p>
            <a:pPr lvl="0" fontAlgn="base"/>
            <a:endParaRPr lang="zh-CN" strike="noStrike" noProof="1"/>
          </a:p>
        </p:txBody>
      </p:sp>
      <p:sp>
        <p:nvSpPr>
          <p:cNvPr id="7" name="灯片编号占位符 6"/>
          <p:cNvSpPr>
            <a:spLocks noGrp="true"/>
          </p:cNvSpPr>
          <p:nvPr>
            <p:ph type="sldNum" sz="quarter" idx="12"/>
          </p:nvPr>
        </p:nvSpPr>
        <p:spPr/>
        <p:txBody>
          <a:body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669512" y="365125"/>
            <a:ext cx="8383453" cy="1325563"/>
          </a:xfrm>
        </p:spPr>
        <p:txBody>
          <a:bodyPr/>
          <a:lstStyle/>
          <a:p>
            <a:r>
              <a:rPr lang="zh-CN" altLang="en-US" smtClean="0"/>
              <a:t>单击此处编辑母版标题样式</a:t>
            </a:r>
            <a:endParaRPr lang="zh-CN" altLang="en-US"/>
          </a:p>
        </p:txBody>
      </p:sp>
      <p:sp>
        <p:nvSpPr>
          <p:cNvPr id="3" name="文本占位符 2"/>
          <p:cNvSpPr>
            <a:spLocks noGrp="true"/>
          </p:cNvSpPr>
          <p:nvPr>
            <p:ph type="body" idx="1"/>
          </p:nvPr>
        </p:nvSpPr>
        <p:spPr>
          <a:xfrm>
            <a:off x="946144" y="1778438"/>
            <a:ext cx="3885407"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true"/>
          </p:cNvSpPr>
          <p:nvPr>
            <p:ph sz="half" idx="2"/>
          </p:nvPr>
        </p:nvSpPr>
        <p:spPr>
          <a:xfrm>
            <a:off x="946144" y="2665379"/>
            <a:ext cx="3885407"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true"/>
          </p:cNvSpPr>
          <p:nvPr>
            <p:ph type="body" sz="quarter" idx="3"/>
          </p:nvPr>
        </p:nvSpPr>
        <p:spPr>
          <a:xfrm>
            <a:off x="4988279" y="1778438"/>
            <a:ext cx="3904541" cy="823912"/>
          </a:xfrm>
        </p:spPr>
        <p:txBody>
          <a:bodyPr anchor="ctr" anchorCtr="false"/>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true"/>
          </p:cNvSpPr>
          <p:nvPr>
            <p:ph sz="quarter" idx="4"/>
          </p:nvPr>
        </p:nvSpPr>
        <p:spPr>
          <a:xfrm>
            <a:off x="4988279" y="2665379"/>
            <a:ext cx="390454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true"/>
          </p:cNvSpPr>
          <p:nvPr>
            <p:ph type="dt" sz="half" idx="10"/>
          </p:nvPr>
        </p:nvSpPr>
        <p:spPr/>
        <p:txBody>
          <a:bodyPr/>
          <a:lstStyle/>
          <a:p>
            <a:pPr lvl="0" fontAlgn="base"/>
            <a:endParaRPr lang="zh-CN" altLang="en-US" strike="noStrike" noProof="1"/>
          </a:p>
        </p:txBody>
      </p:sp>
      <p:sp>
        <p:nvSpPr>
          <p:cNvPr id="8" name="页脚占位符 7"/>
          <p:cNvSpPr>
            <a:spLocks noGrp="true"/>
          </p:cNvSpPr>
          <p:nvPr>
            <p:ph type="ftr" sz="quarter" idx="11"/>
          </p:nvPr>
        </p:nvSpPr>
        <p:spPr/>
        <p:txBody>
          <a:bodyPr/>
          <a:lstStyle/>
          <a:p>
            <a:pPr lvl="0" fontAlgn="base"/>
            <a:endParaRPr lang="zh-CN" strike="noStrike" noProof="1"/>
          </a:p>
        </p:txBody>
      </p:sp>
      <p:sp>
        <p:nvSpPr>
          <p:cNvPr id="9" name="灯片编号占位符 8"/>
          <p:cNvSpPr>
            <a:spLocks noGrp="true"/>
          </p:cNvSpPr>
          <p:nvPr>
            <p:ph type="sldNum" sz="quarter" idx="12"/>
          </p:nvPr>
        </p:nvSpPr>
        <p:spPr/>
        <p:txBody>
          <a:body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smtClean="0"/>
              <a:t>单击此处编辑母版标题样式</a:t>
            </a:r>
            <a:endParaRPr lang="zh-CN" altLang="en-US"/>
          </a:p>
        </p:txBody>
      </p:sp>
      <p:sp>
        <p:nvSpPr>
          <p:cNvPr id="3" name="日期占位符 2"/>
          <p:cNvSpPr>
            <a:spLocks noGrp="true"/>
          </p:cNvSpPr>
          <p:nvPr>
            <p:ph type="dt" sz="half" idx="10"/>
          </p:nvPr>
        </p:nvSpPr>
        <p:spPr/>
        <p:txBody>
          <a:bodyPr/>
          <a:lstStyle/>
          <a:p>
            <a:pPr lvl="0" eaLnBrk="1" hangingPunct="1"/>
            <a:endParaRPr lang="zh-CN" altLang="en-US" dirty="0">
              <a:latin typeface="DejaVu Sans" panose="020B0603030804020204" charset="2"/>
            </a:endParaRPr>
          </a:p>
        </p:txBody>
      </p:sp>
      <p:sp>
        <p:nvSpPr>
          <p:cNvPr id="4" name="页脚占位符 3"/>
          <p:cNvSpPr>
            <a:spLocks noGrp="true"/>
          </p:cNvSpPr>
          <p:nvPr>
            <p:ph type="ftr" sz="quarter" idx="11"/>
          </p:nvPr>
        </p:nvSpPr>
        <p:spPr/>
        <p:txBody>
          <a:bodyPr/>
          <a:lstStyle/>
          <a:p>
            <a:pPr lvl="0" eaLnBrk="1" hangingPunct="1"/>
            <a:endParaRPr lang="zh-CN" altLang="en-US" dirty="0">
              <a:latin typeface="DejaVu Sans" panose="020B0603030804020204" charset="2"/>
            </a:endParaRPr>
          </a:p>
        </p:txBody>
      </p:sp>
      <p:sp>
        <p:nvSpPr>
          <p:cNvPr id="5" name="灯片编号占位符 4"/>
          <p:cNvSpPr>
            <a:spLocks noGrp="true"/>
          </p:cNvSpPr>
          <p:nvPr>
            <p:ph type="sldNum" sz="quarter" idx="12"/>
          </p:nvPr>
        </p:nvSpPr>
        <p:spPr/>
        <p:txBody>
          <a:bodyPr/>
          <a:lstStyle/>
          <a:p>
            <a:pPr lvl="0" eaLnBrk="1" hangingPunct="1"/>
            <a:fld id="{9A0DB2DC-4C9A-4742-B13C-FB6460FD3503}" type="slidenum">
              <a:rPr lang="zh-CN" altLang="en-US" dirty="0">
                <a:latin typeface="DejaVu Sans" panose="020B0603030804020204" charset="2"/>
              </a:rPr>
            </a:fld>
            <a:endParaRPr lang="zh-CN" altLang="en-US" dirty="0">
              <a:latin typeface="DejaVu Sans" panose="020B0603030804020204" charset="2"/>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pPr lvl="0" fontAlgn="base"/>
            <a:endParaRPr lang="zh-CN" altLang="en-US" strike="noStrike" noProof="1"/>
          </a:p>
        </p:txBody>
      </p:sp>
      <p:sp>
        <p:nvSpPr>
          <p:cNvPr id="3" name="页脚占位符 2"/>
          <p:cNvSpPr>
            <a:spLocks noGrp="true"/>
          </p:cNvSpPr>
          <p:nvPr>
            <p:ph type="ftr" sz="quarter" idx="11"/>
          </p:nvPr>
        </p:nvSpPr>
        <p:spPr/>
        <p:txBody>
          <a:bodyPr/>
          <a:lstStyle/>
          <a:p>
            <a:pPr lvl="0" fontAlgn="base"/>
            <a:endParaRPr lang="zh-CN" strike="noStrike" noProof="1"/>
          </a:p>
        </p:txBody>
      </p:sp>
      <p:sp>
        <p:nvSpPr>
          <p:cNvPr id="4" name="灯片编号占位符 3"/>
          <p:cNvSpPr>
            <a:spLocks noGrp="true"/>
          </p:cNvSpPr>
          <p:nvPr>
            <p:ph type="sldNum" sz="quarter" idx="12"/>
          </p:nvPr>
        </p:nvSpPr>
        <p:spPr/>
        <p:txBody>
          <a:body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69512" y="457200"/>
            <a:ext cx="3134935"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true"/>
          </p:cNvSpPr>
          <p:nvPr>
            <p:ph idx="1"/>
          </p:nvPr>
        </p:nvSpPr>
        <p:spPr>
          <a:xfrm>
            <a:off x="4132243" y="987425"/>
            <a:ext cx="4920722"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true"/>
          </p:cNvSpPr>
          <p:nvPr>
            <p:ph type="body" sz="half" idx="2"/>
          </p:nvPr>
        </p:nvSpPr>
        <p:spPr>
          <a:xfrm>
            <a:off x="669512" y="2057400"/>
            <a:ext cx="313493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true"/>
          </p:cNvSpPr>
          <p:nvPr>
            <p:ph type="dt" sz="half" idx="10"/>
          </p:nvPr>
        </p:nvSpPr>
        <p:spPr/>
        <p:txBody>
          <a:bodyPr/>
          <a:lstStyle/>
          <a:p>
            <a:pPr lvl="0" eaLnBrk="1" hangingPunct="1"/>
            <a:endParaRPr lang="zh-CN" altLang="en-US" dirty="0">
              <a:latin typeface="DejaVu Sans" panose="020B0603030804020204" charset="2"/>
            </a:endParaRPr>
          </a:p>
        </p:txBody>
      </p:sp>
      <p:sp>
        <p:nvSpPr>
          <p:cNvPr id="6" name="页脚占位符 5"/>
          <p:cNvSpPr>
            <a:spLocks noGrp="true"/>
          </p:cNvSpPr>
          <p:nvPr>
            <p:ph type="ftr" sz="quarter" idx="11"/>
          </p:nvPr>
        </p:nvSpPr>
        <p:spPr/>
        <p:txBody>
          <a:bodyPr/>
          <a:lstStyle/>
          <a:p>
            <a:pPr lvl="0" eaLnBrk="1" hangingPunct="1"/>
            <a:endParaRPr lang="zh-CN" altLang="en-US" dirty="0">
              <a:latin typeface="DejaVu Sans" panose="020B0603030804020204" charset="2"/>
            </a:endParaRPr>
          </a:p>
        </p:txBody>
      </p:sp>
      <p:sp>
        <p:nvSpPr>
          <p:cNvPr id="7" name="灯片编号占位符 6"/>
          <p:cNvSpPr>
            <a:spLocks noGrp="true"/>
          </p:cNvSpPr>
          <p:nvPr>
            <p:ph type="sldNum" sz="quarter" idx="12"/>
          </p:nvPr>
        </p:nvSpPr>
        <p:spPr/>
        <p:txBody>
          <a:bodyPr/>
          <a:lstStyle/>
          <a:p>
            <a:pPr lvl="0" eaLnBrk="1" hangingPunct="1"/>
            <a:fld id="{9A0DB2DC-4C9A-4742-B13C-FB6460FD3503}" type="slidenum">
              <a:rPr lang="zh-CN" altLang="en-US" dirty="0">
                <a:latin typeface="DejaVu Sans" panose="020B0603030804020204" charset="2"/>
              </a:rPr>
            </a:fld>
            <a:endParaRPr lang="zh-CN" altLang="en-US" dirty="0">
              <a:latin typeface="DejaVu Sans" panose="020B0603030804020204" charset="2"/>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669512" y="457200"/>
            <a:ext cx="3320781"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true"/>
          </p:cNvSpPr>
          <p:nvPr>
            <p:ph type="pic" idx="1"/>
          </p:nvPr>
        </p:nvSpPr>
        <p:spPr>
          <a:xfrm>
            <a:off x="4132243" y="457201"/>
            <a:ext cx="4920722"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true"/>
          </p:cNvSpPr>
          <p:nvPr>
            <p:ph type="body" sz="half" idx="2"/>
          </p:nvPr>
        </p:nvSpPr>
        <p:spPr>
          <a:xfrm>
            <a:off x="669512" y="2057400"/>
            <a:ext cx="3320781"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true"/>
          </p:cNvSpPr>
          <p:nvPr>
            <p:ph type="dt" sz="half" idx="10"/>
          </p:nvPr>
        </p:nvSpPr>
        <p:spPr/>
        <p:txBody>
          <a:bodyPr/>
          <a:lstStyle/>
          <a:p>
            <a:pPr>
              <a:defRPr/>
            </a:pPr>
            <a:fld id="{BCA7A54C-86A0-49BA-AFB3-945990C39229}" type="datetimeFigureOut">
              <a:rPr lang="zh-CN" altLang="en-US"/>
            </a:fld>
            <a:endParaRPr lang="zh-CN" altLang="en-US"/>
          </a:p>
        </p:txBody>
      </p:sp>
      <p:sp>
        <p:nvSpPr>
          <p:cNvPr id="6" name="页脚占位符 5"/>
          <p:cNvSpPr>
            <a:spLocks noGrp="true"/>
          </p:cNvSpPr>
          <p:nvPr>
            <p:ph type="ftr" sz="quarter" idx="11"/>
          </p:nvPr>
        </p:nvSpPr>
        <p:spPr/>
        <p:txBody>
          <a:bodyPr/>
          <a:lstStyle/>
          <a:p>
            <a:pPr>
              <a:defRPr/>
            </a:pPr>
            <a:endParaRPr lang="zh-CN" altLang="en-US"/>
          </a:p>
        </p:txBody>
      </p:sp>
      <p:sp>
        <p:nvSpPr>
          <p:cNvPr id="7" name="灯片编号占位符 6"/>
          <p:cNvSpPr>
            <a:spLocks noGrp="true"/>
          </p:cNvSpPr>
          <p:nvPr>
            <p:ph type="sldNum" sz="quarter" idx="12"/>
          </p:nvPr>
        </p:nvSpPr>
        <p:spPr/>
        <p:txBody>
          <a:bodyPr/>
          <a:lstStyle/>
          <a:p>
            <a:pPr>
              <a:defRPr/>
            </a:pPr>
            <a:fld id="{7A9E4F83-A485-4394-AD63-6C62C12FCDB4}" type="slidenum">
              <a:rPr lang="zh-CN" altLang="en-US"/>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Rectangle 2"/>
          <p:cNvSpPr>
            <a:spLocks noGrp="true"/>
          </p:cNvSpPr>
          <p:nvPr>
            <p:ph type="title"/>
          </p:nvPr>
        </p:nvSpPr>
        <p:spPr>
          <a:xfrm>
            <a:off x="485997" y="274638"/>
            <a:ext cx="8747951" cy="1143000"/>
          </a:xfrm>
          <a:prstGeom prst="rect">
            <a:avLst/>
          </a:prstGeom>
          <a:noFill/>
          <a:ln w="9525">
            <a:noFill/>
          </a:ln>
        </p:spPr>
        <p:txBody>
          <a:bodyPr anchor="ctr" anchorCtr="false"/>
          <a:p>
            <a:pPr lvl="0"/>
            <a:r>
              <a:rPr lang="zh-CN" altLang="en-US"/>
              <a:t>单击此处编辑母版标题样式</a:t>
            </a:r>
            <a:endParaRPr lang="zh-CN" altLang="en-US"/>
          </a:p>
        </p:txBody>
      </p:sp>
      <p:sp>
        <p:nvSpPr>
          <p:cNvPr id="1027" name="Rectangle 3"/>
          <p:cNvSpPr>
            <a:spLocks noGrp="true"/>
          </p:cNvSpPr>
          <p:nvPr>
            <p:ph type="body" idx="1"/>
          </p:nvPr>
        </p:nvSpPr>
        <p:spPr>
          <a:xfrm>
            <a:off x="485997" y="1600200"/>
            <a:ext cx="8747951"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true"/>
          </p:cNvSpPr>
          <p:nvPr>
            <p:ph type="dt" sz="half" idx="2"/>
          </p:nvPr>
        </p:nvSpPr>
        <p:spPr>
          <a:xfrm>
            <a:off x="485997" y="6245225"/>
            <a:ext cx="2267987" cy="476250"/>
          </a:xfrm>
          <a:prstGeom prst="rect">
            <a:avLst/>
          </a:prstGeom>
          <a:noFill/>
          <a:ln w="9525">
            <a:noFill/>
          </a:ln>
        </p:spPr>
        <p:txBody>
          <a:bodyPr/>
          <a:lstStyle>
            <a:lvl1pPr>
              <a:defRPr sz="1400"/>
            </a:lvl1pPr>
          </a:lstStyle>
          <a:p>
            <a:pPr lvl="0" fontAlgn="base"/>
            <a:endParaRPr lang="zh-CN" altLang="en-US" strike="noStrike" noProof="1"/>
          </a:p>
        </p:txBody>
      </p:sp>
      <p:sp>
        <p:nvSpPr>
          <p:cNvPr id="1029" name="Rectangle 5"/>
          <p:cNvSpPr>
            <a:spLocks noGrp="true"/>
          </p:cNvSpPr>
          <p:nvPr>
            <p:ph type="ftr" sz="quarter" idx="3"/>
          </p:nvPr>
        </p:nvSpPr>
        <p:spPr>
          <a:xfrm>
            <a:off x="3320981" y="6245225"/>
            <a:ext cx="3077983" cy="476250"/>
          </a:xfrm>
          <a:prstGeom prst="rect">
            <a:avLst/>
          </a:prstGeom>
          <a:noFill/>
          <a:ln w="9525">
            <a:noFill/>
          </a:ln>
        </p:spPr>
        <p:txBody>
          <a:bodyPr/>
          <a:lstStyle>
            <a:lvl1pPr algn="ctr">
              <a:defRPr sz="1400"/>
            </a:lvl1pPr>
          </a:lstStyle>
          <a:p>
            <a:pPr lvl="0" fontAlgn="base"/>
            <a:endParaRPr lang="zh-CN" strike="noStrike" noProof="1"/>
          </a:p>
        </p:txBody>
      </p:sp>
      <p:sp>
        <p:nvSpPr>
          <p:cNvPr id="1030" name="Rectangle 6"/>
          <p:cNvSpPr>
            <a:spLocks noGrp="true"/>
          </p:cNvSpPr>
          <p:nvPr>
            <p:ph type="sldNum" sz="quarter" idx="4"/>
          </p:nvPr>
        </p:nvSpPr>
        <p:spPr>
          <a:xfrm>
            <a:off x="6965961" y="6245225"/>
            <a:ext cx="2267987" cy="476250"/>
          </a:xfrm>
          <a:prstGeom prst="rect">
            <a:avLst/>
          </a:prstGeom>
          <a:noFill/>
          <a:ln w="9525">
            <a:noFill/>
          </a:ln>
        </p:spPr>
        <p:txBody>
          <a:bodyPr/>
          <a:lstStyle>
            <a:lvl1pPr algn="r">
              <a:defRPr sz="1400"/>
            </a:lvl1pPr>
          </a:lstStyle>
          <a:p>
            <a:pPr lvl="0" fontAlgn="base"/>
            <a:fld id="{9A0DB2DC-4C9A-4742-B13C-FB6460FD3503}" type="slidenum">
              <a:rPr lang="zh-CN" strike="noStrike" noProof="1">
                <a:latin typeface="Arial" panose="020B0604020202020204" pitchFamily="34" charset="0"/>
                <a:ea typeface="宋体" panose="02010600030101010101" pitchFamily="2" charset="-122"/>
                <a:cs typeface="+mn-ea"/>
              </a:rPr>
            </a:fld>
            <a:endParaRPr lang="zh-CN"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DejaVu Sans" panose="020B0603030804020204" charset="2"/>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2pPr>
      <a:lvl3pPr marL="914400" lvl="2"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3pPr>
      <a:lvl4pPr marL="1371600" lvl="3"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4pPr>
      <a:lvl5pPr marL="1828800" lvl="4"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5pPr>
      <a:lvl6pPr marL="2286000" lvl="5"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6pPr>
      <a:lvl7pPr marL="2743200" lvl="6"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7pPr>
      <a:lvl8pPr marL="3200400" lvl="7"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8pPr>
      <a:lvl9pPr marL="3657600" lvl="8" indent="0" algn="l" defTabSz="914400" eaLnBrk="1" fontAlgn="base" latinLnBrk="0" hangingPunct="1">
        <a:lnSpc>
          <a:spcPct val="100000"/>
        </a:lnSpc>
        <a:spcBef>
          <a:spcPct val="0"/>
        </a:spcBef>
        <a:spcAft>
          <a:spcPct val="0"/>
        </a:spcAft>
        <a:buFont typeface="DejaVu Sans" panose="020B0603030804020204" charset="2"/>
        <a:buNone/>
        <a:defRPr b="0" i="0" u="none" kern="1200" baseline="0">
          <a:solidFill>
            <a:schemeClr val="tx1"/>
          </a:solidFill>
          <a:latin typeface="DejaVu Sans" panose="020B0603030804020204" charset="2"/>
          <a:ea typeface="方正书宋_GBK" panose="02000000000000000000"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true">
          <a:blip r:embed="rId1"/>
          <a:stretch>
            <a:fillRect/>
          </a:stretch>
        </a:blipFill>
        <a:effectLst/>
      </p:bgPr>
    </p:bg>
    <p:spTree>
      <p:nvGrpSpPr>
        <p:cNvPr id="1" name=""/>
        <p:cNvGrpSpPr/>
        <p:nvPr/>
      </p:nvGrpSpPr>
      <p:grpSpPr/>
      <p:sp>
        <p:nvSpPr>
          <p:cNvPr id="5" name="文本框 4"/>
          <p:cNvSpPr txBox="true"/>
          <p:nvPr/>
        </p:nvSpPr>
        <p:spPr>
          <a:xfrm>
            <a:off x="251425" y="2349133"/>
            <a:ext cx="9326880" cy="1198880"/>
          </a:xfrm>
          <a:prstGeom prst="rect">
            <a:avLst/>
          </a:prstGeom>
          <a:noFill/>
        </p:spPr>
        <p:txBody>
          <a:bodyPr wrap="none" rtlCol="0">
            <a:spAutoFit/>
          </a:bodyPr>
          <a:p>
            <a:pPr algn="l"/>
            <a:r>
              <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关于《汕头市交通运输行政处罚裁量基准表》</a:t>
            </a:r>
            <a:endPar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endParaRPr>
          </a:p>
          <a:p>
            <a:pPr algn="ctr"/>
            <a:r>
              <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的解读</a:t>
            </a:r>
            <a:endPar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endParaRPr>
          </a:p>
        </p:txBody>
      </p:sp>
      <p:sp>
        <p:nvSpPr>
          <p:cNvPr id="2" name="文本框 1"/>
          <p:cNvSpPr txBox="true"/>
          <p:nvPr/>
        </p:nvSpPr>
        <p:spPr>
          <a:xfrm>
            <a:off x="3707765" y="4725035"/>
            <a:ext cx="2658110" cy="645160"/>
          </a:xfrm>
          <a:prstGeom prst="rect">
            <a:avLst/>
          </a:prstGeom>
          <a:noFill/>
        </p:spPr>
        <p:txBody>
          <a:bodyPr wrap="square" rtlCol="0">
            <a:spAutoFit/>
          </a:bodyPr>
          <a:p>
            <a:pPr algn="l"/>
            <a:r>
              <a:rPr lang="en-US" altLang="zh-CN"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2025</a:t>
            </a:r>
            <a:r>
              <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年</a:t>
            </a:r>
            <a:r>
              <a:rPr lang="en-US" altLang="zh-CN"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8</a:t>
            </a:r>
            <a:r>
              <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月</a:t>
            </a:r>
            <a:endParaRPr lang="zh-CN" altLang="en-US" sz="3600" noProof="1">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编制内容</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4" name="文本框 3"/>
          <p:cNvSpPr txBox="true"/>
          <p:nvPr/>
        </p:nvSpPr>
        <p:spPr>
          <a:xfrm>
            <a:off x="683260" y="2277110"/>
            <a:ext cx="8305165" cy="3233420"/>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违法程度。对具体违法行为进行档次划分，是规范行政处罚裁量权的行使的重要内容。考虑到我市交通运输法规设定的行政处罚一般幅度较大、罚款额度较高，且影响交通运输行政处罚的裁量因素较为复杂，同时根据 《汕头市规范行政处罚裁量权规定》《广东省交通运输厅关于规范行政处罚自由裁量权的实施办法》等规定，《裁量基准表》将违法行为划分为轻微、较轻、一般、较重、严重、特别严重等六个等级。</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编制内容</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4" name="文本框 3"/>
          <p:cNvSpPr txBox="true"/>
          <p:nvPr/>
        </p:nvSpPr>
        <p:spPr>
          <a:xfrm>
            <a:off x="683260" y="2277110"/>
            <a:ext cx="8305165" cy="3233420"/>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情节与危害后果。《裁量基准表》参照上级交通运输行政处罚裁量标准，主要考虑违法次数，结合危害后果作出具体裁量结果，其中违法次数“以上”包含本数。所称违法查处次数，涉及《汕头经济特区出租汽车客运条例》（序号1至52）的，以12个月内违法次数进行统计；涉及《汕头经济特区城市公共汽车交通条例》（序号53至70）的，以1年内（自然年）违法次数进行统计。</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编制内容</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4" name="文本框 3"/>
          <p:cNvSpPr txBox="true"/>
          <p:nvPr/>
        </p:nvSpPr>
        <p:spPr>
          <a:xfrm>
            <a:off x="683260" y="2277110"/>
            <a:ext cx="8305165" cy="1886585"/>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裁量标准。《裁量基准表》根据违法程度，对裁量权细化为定值，可有效防止滥用裁量权，保护相对人的合法权益，其中法律责任规定的处罚幅度“以上”包含本数，“以下”不包含本数，但是最高额“以下”包含最高额。</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875665"/>
            <a:chOff x="849" y="431"/>
            <a:chExt cx="6171" cy="1379"/>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3888" cy="1379"/>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本次修改内容</a:t>
              </a:r>
              <a:endParaRPr lang="zh-CN" altLang="en-US" sz="2550">
                <a:solidFill>
                  <a:schemeClr val="bg1"/>
                </a:solidFill>
                <a:latin typeface="Arial" panose="020B0604020202020204" pitchFamily="34" charset="0"/>
                <a:ea typeface="宋体" panose="02010600030101010101" pitchFamily="2" charset="-122"/>
              </a:endParaRPr>
            </a:p>
            <a:p>
              <a:pPr marL="342900" indent="-342900" algn="l">
                <a:buFont typeface="Wingdings" panose="05000000000000000000" charset="0"/>
                <a:buChar char="Ø"/>
              </a:pPr>
              <a:endParaRPr lang="zh-CN" altLang="en-US" sz="2550">
                <a:solidFill>
                  <a:schemeClr val="bg1"/>
                </a:solidFill>
                <a:latin typeface="Arial" panose="020B0604020202020204" pitchFamily="34" charset="0"/>
                <a:ea typeface="宋体" panose="02010600030101010101" pitchFamily="2" charset="-122"/>
              </a:endParaRPr>
            </a:p>
          </p:txBody>
        </p:sp>
      </p:grpSp>
      <p:sp>
        <p:nvSpPr>
          <p:cNvPr id="4" name="文本框 3"/>
          <p:cNvSpPr txBox="true"/>
          <p:nvPr/>
        </p:nvSpPr>
        <p:spPr>
          <a:xfrm>
            <a:off x="683260" y="2277110"/>
            <a:ext cx="8305165" cy="2335530"/>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调整处罚额度。</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a:p>
            <a:pPr>
              <a:lnSpc>
                <a:spcPts val="3500"/>
              </a:lnSpc>
              <a:buFont typeface="Wingdings" panose="05000000000000000000" charset="0"/>
            </a:pP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因《汕头经济特区出租汽车客运条例（2025修正）》第五十二条将原“对个人处一万元以上三万元以下罚款”修改为“对个人处三千元以上一万元以下罚款”，将《裁量基准表》序号1-6裁量事项中对个人的处罚额度进行相应调整。</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875665"/>
            <a:chOff x="849" y="431"/>
            <a:chExt cx="6171" cy="1379"/>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3888" cy="1379"/>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本次修改内容</a:t>
              </a:r>
              <a:endParaRPr lang="zh-CN" altLang="en-US" sz="2550">
                <a:solidFill>
                  <a:schemeClr val="bg1"/>
                </a:solidFill>
                <a:latin typeface="Arial" panose="020B0604020202020204" pitchFamily="34" charset="0"/>
                <a:ea typeface="宋体" panose="02010600030101010101" pitchFamily="2" charset="-122"/>
              </a:endParaRPr>
            </a:p>
            <a:p>
              <a:pPr marL="342900" indent="-342900" algn="l">
                <a:buFont typeface="Wingdings" panose="05000000000000000000" charset="0"/>
                <a:buChar char="Ø"/>
              </a:pPr>
              <a:endParaRPr lang="zh-CN" altLang="en-US" sz="2550">
                <a:solidFill>
                  <a:schemeClr val="bg1"/>
                </a:solidFill>
                <a:latin typeface="Arial" panose="020B0604020202020204" pitchFamily="34" charset="0"/>
                <a:ea typeface="宋体" panose="02010600030101010101" pitchFamily="2" charset="-122"/>
              </a:endParaRPr>
            </a:p>
          </p:txBody>
        </p:sp>
      </p:grpSp>
      <p:sp>
        <p:nvSpPr>
          <p:cNvPr id="4" name="文本框 3"/>
          <p:cNvSpPr txBox="true"/>
          <p:nvPr/>
        </p:nvSpPr>
        <p:spPr>
          <a:xfrm>
            <a:off x="683260" y="2277110"/>
            <a:ext cx="8305165" cy="2335530"/>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优化裁量规则。</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a:p>
            <a:pPr>
              <a:lnSpc>
                <a:spcPts val="3500"/>
              </a:lnSpc>
              <a:buFont typeface="Wingdings" panose="05000000000000000000" charset="0"/>
            </a:pP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为提高可操作性，优化《汕头经济特区出租汽车客运条例（2025修正）》第五十四条的裁量基准，将严重、特别严重违法程度的情节与危害后果考量因素进行细化量化，对《裁量基准表》序号7-11裁量事项进行相应优化。</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875665"/>
            <a:chOff x="849" y="431"/>
            <a:chExt cx="6171" cy="1379"/>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3888" cy="1379"/>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本次修改内容</a:t>
              </a:r>
              <a:endParaRPr lang="zh-CN" altLang="en-US" sz="2550">
                <a:solidFill>
                  <a:schemeClr val="bg1"/>
                </a:solidFill>
                <a:latin typeface="Arial" panose="020B0604020202020204" pitchFamily="34" charset="0"/>
                <a:ea typeface="宋体" panose="02010600030101010101" pitchFamily="2" charset="-122"/>
              </a:endParaRPr>
            </a:p>
            <a:p>
              <a:pPr marL="342900" indent="-342900" algn="l">
                <a:buFont typeface="Wingdings" panose="05000000000000000000" charset="0"/>
                <a:buChar char="Ø"/>
              </a:pPr>
              <a:endParaRPr lang="zh-CN" altLang="en-US" sz="2550">
                <a:solidFill>
                  <a:schemeClr val="bg1"/>
                </a:solidFill>
                <a:latin typeface="Arial" panose="020B0604020202020204" pitchFamily="34" charset="0"/>
                <a:ea typeface="宋体" panose="02010600030101010101" pitchFamily="2" charset="-122"/>
              </a:endParaRPr>
            </a:p>
          </p:txBody>
        </p:sp>
      </p:grpSp>
      <p:sp>
        <p:nvSpPr>
          <p:cNvPr id="4" name="文本框 3"/>
          <p:cNvSpPr txBox="true"/>
          <p:nvPr/>
        </p:nvSpPr>
        <p:spPr>
          <a:xfrm>
            <a:off x="683260" y="2277110"/>
            <a:ext cx="8305165" cy="2784475"/>
          </a:xfrm>
          <a:prstGeom prst="rect">
            <a:avLst/>
          </a:prstGeom>
          <a:noFill/>
          <a:ln>
            <a:noFill/>
          </a:ln>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增加处罚事项。</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a:p>
            <a:pPr>
              <a:lnSpc>
                <a:spcPts val="3500"/>
              </a:lnSpc>
              <a:buFont typeface="Wingdings" panose="05000000000000000000" charset="0"/>
            </a:pP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因《汕头经济特区出租汽车客运条例（2025修正）》将第五十九条第一款第一项修改为“议价、要价、违规收费、违规拒载、未经乘客同意招揽他人同乘的”，增加了对“违规收费”的处罚，对《裁量基准表》序号18-19裁量事项的违法行为和违反条款进行相应修改。</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875665"/>
            <a:chOff x="849" y="431"/>
            <a:chExt cx="6171" cy="1379"/>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3888" cy="1379"/>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本次修改内容</a:t>
              </a:r>
              <a:endParaRPr lang="zh-CN" altLang="en-US" sz="2550">
                <a:solidFill>
                  <a:schemeClr val="bg1"/>
                </a:solidFill>
                <a:latin typeface="Arial" panose="020B0604020202020204" pitchFamily="34" charset="0"/>
                <a:ea typeface="宋体" panose="02010600030101010101" pitchFamily="2" charset="-122"/>
              </a:endParaRPr>
            </a:p>
            <a:p>
              <a:pPr marL="342900" indent="-342900" algn="l">
                <a:buFont typeface="Wingdings" panose="05000000000000000000" charset="0"/>
                <a:buChar char="Ø"/>
              </a:pPr>
              <a:endParaRPr lang="zh-CN" altLang="en-US" sz="2550">
                <a:solidFill>
                  <a:schemeClr val="bg1"/>
                </a:solidFill>
                <a:latin typeface="Arial" panose="020B0604020202020204" pitchFamily="34" charset="0"/>
                <a:ea typeface="宋体" panose="02010600030101010101" pitchFamily="2" charset="-122"/>
              </a:endParaRPr>
            </a:p>
          </p:txBody>
        </p:sp>
      </p:grpSp>
      <p:sp>
        <p:nvSpPr>
          <p:cNvPr id="4" name="文本框 3"/>
          <p:cNvSpPr txBox="true"/>
          <p:nvPr/>
        </p:nvSpPr>
        <p:spPr>
          <a:xfrm>
            <a:off x="683260" y="2277110"/>
            <a:ext cx="8305165" cy="2784475"/>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减少处罚事项。</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a:p>
            <a:pPr>
              <a:lnSpc>
                <a:spcPts val="3500"/>
              </a:lnSpc>
              <a:buFont typeface="Wingdings" panose="05000000000000000000" charset="0"/>
            </a:pP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因《汕头经济特区出租汽车客运条例（2025修正）》第六十三条将原“违反本条例第二十九条第一项至第六项”修改为“违反本条例第二十九条第二项至第六项”，减少了对“未随车携带本人从业资格证和巡游车道路运输证或者网约车运输证”的处罚，删除《裁量基准表》序号39裁量事项。</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sp>
        <p:nvSpPr>
          <p:cNvPr id="6148" name="文本框 6"/>
          <p:cNvSpPr txBox="true"/>
          <p:nvPr/>
        </p:nvSpPr>
        <p:spPr>
          <a:xfrm>
            <a:off x="1834983" y="2565203"/>
            <a:ext cx="1997075" cy="549910"/>
          </a:xfrm>
          <a:prstGeom prst="rect">
            <a:avLst/>
          </a:prstGeom>
          <a:noFill/>
          <a:ln w="9525">
            <a:noFill/>
          </a:ln>
        </p:spPr>
        <p:txBody>
          <a:bodyPr wrap="none" anchor="t" anchorCtr="false">
            <a:spAutoFit/>
          </a:bodyPr>
          <a:p>
            <a:pPr marL="285750" indent="-285750">
              <a:buFont typeface="Wingdings" panose="05000000000000000000" charset="0"/>
              <a:buChar char="Ø"/>
            </a:pPr>
            <a:r>
              <a:rPr lang="zh-CN" altLang="en-US" sz="2975">
                <a:solidFill>
                  <a:schemeClr val="bg1"/>
                </a:solidFill>
                <a:latin typeface="Arial" panose="020B0604020202020204" pitchFamily="34" charset="0"/>
                <a:ea typeface="宋体" panose="02010600030101010101" pitchFamily="2" charset="-122"/>
              </a:rPr>
              <a:t>编制背景</a:t>
            </a:r>
            <a:endParaRPr lang="zh-CN" altLang="en-US" sz="2975">
              <a:solidFill>
                <a:schemeClr val="bg1"/>
              </a:solidFill>
              <a:latin typeface="Arial" panose="020B0604020202020204" pitchFamily="34" charset="0"/>
              <a:ea typeface="宋体" panose="02010600030101010101" pitchFamily="2" charset="-122"/>
            </a:endParaRPr>
          </a:p>
        </p:txBody>
      </p:sp>
      <p:sp>
        <p:nvSpPr>
          <p:cNvPr id="6149" name="文本框 7"/>
          <p:cNvSpPr txBox="true"/>
          <p:nvPr/>
        </p:nvSpPr>
        <p:spPr>
          <a:xfrm>
            <a:off x="5651333" y="2637105"/>
            <a:ext cx="2050415" cy="549910"/>
          </a:xfrm>
          <a:prstGeom prst="rect">
            <a:avLst/>
          </a:prstGeom>
          <a:noFill/>
          <a:ln w="9525">
            <a:noFill/>
          </a:ln>
        </p:spPr>
        <p:txBody>
          <a:bodyPr wrap="none" anchor="t" anchorCtr="false">
            <a:spAutoFit/>
          </a:bodyPr>
          <a:p>
            <a:pPr marL="285750" indent="-285750">
              <a:buFont typeface="Wingdings" panose="05000000000000000000" charset="0"/>
              <a:buChar char="Ø"/>
            </a:pPr>
            <a:r>
              <a:rPr lang="zh-CN" altLang="en-US" sz="2975">
                <a:solidFill>
                  <a:schemeClr val="bg1"/>
                </a:solidFill>
                <a:latin typeface="Arial" panose="020B0604020202020204" pitchFamily="34" charset="0"/>
                <a:ea typeface="宋体" panose="02010600030101010101" pitchFamily="2" charset="-122"/>
              </a:rPr>
              <a:t>编制依据</a:t>
            </a:r>
            <a:endParaRPr lang="zh-CN" altLang="en-US" sz="2975">
              <a:latin typeface="Arial" panose="020B0604020202020204" pitchFamily="34" charset="0"/>
              <a:ea typeface="宋体" panose="02010600030101010101" pitchFamily="2" charset="-122"/>
            </a:endParaRPr>
          </a:p>
        </p:txBody>
      </p:sp>
      <p:sp>
        <p:nvSpPr>
          <p:cNvPr id="6150" name="文本框 8"/>
          <p:cNvSpPr txBox="true"/>
          <p:nvPr/>
        </p:nvSpPr>
        <p:spPr>
          <a:xfrm>
            <a:off x="1907373" y="3442590"/>
            <a:ext cx="1997075" cy="549910"/>
          </a:xfrm>
          <a:prstGeom prst="rect">
            <a:avLst/>
          </a:prstGeom>
          <a:noFill/>
          <a:ln w="9525">
            <a:noFill/>
          </a:ln>
        </p:spPr>
        <p:txBody>
          <a:bodyPr wrap="none" anchor="t" anchorCtr="false">
            <a:spAutoFit/>
          </a:bodyPr>
          <a:p>
            <a:pPr marL="285750" indent="-285750">
              <a:buFont typeface="Wingdings" panose="05000000000000000000" charset="0"/>
              <a:buChar char="Ø"/>
            </a:pPr>
            <a:r>
              <a:rPr lang="zh-CN" altLang="en-US" sz="2975">
                <a:solidFill>
                  <a:schemeClr val="bg1"/>
                </a:solidFill>
                <a:latin typeface="Arial" panose="020B0604020202020204" pitchFamily="34" charset="0"/>
                <a:ea typeface="宋体" panose="02010600030101010101" pitchFamily="2" charset="-122"/>
              </a:rPr>
              <a:t>编制原则</a:t>
            </a:r>
            <a:endParaRPr lang="zh-CN" altLang="en-US" sz="2975">
              <a:solidFill>
                <a:schemeClr val="bg1"/>
              </a:solidFill>
              <a:latin typeface="Arial" panose="020B0604020202020204" pitchFamily="34" charset="0"/>
              <a:ea typeface="宋体" panose="02010600030101010101" pitchFamily="2" charset="-122"/>
            </a:endParaRPr>
          </a:p>
        </p:txBody>
      </p:sp>
      <p:sp>
        <p:nvSpPr>
          <p:cNvPr id="2" name="文本框 8"/>
          <p:cNvSpPr txBox="true"/>
          <p:nvPr/>
        </p:nvSpPr>
        <p:spPr>
          <a:xfrm>
            <a:off x="3275163" y="4581780"/>
            <a:ext cx="2807335" cy="549910"/>
          </a:xfrm>
          <a:prstGeom prst="rect">
            <a:avLst/>
          </a:prstGeom>
          <a:noFill/>
          <a:ln w="9525">
            <a:noFill/>
          </a:ln>
        </p:spPr>
        <p:txBody>
          <a:bodyPr wrap="none" anchor="t" anchorCtr="false">
            <a:spAutoFit/>
          </a:bodyPr>
          <a:p>
            <a:pPr marL="285750" indent="-285750">
              <a:buFont typeface="Wingdings" panose="05000000000000000000" charset="0"/>
              <a:buChar char="Ø"/>
            </a:pPr>
            <a:r>
              <a:rPr lang="zh-CN" altLang="en-US" sz="2975">
                <a:solidFill>
                  <a:schemeClr val="bg1"/>
                </a:solidFill>
                <a:latin typeface="Arial" panose="020B0604020202020204" pitchFamily="34" charset="0"/>
                <a:ea typeface="宋体" panose="02010600030101010101" pitchFamily="2" charset="-122"/>
              </a:rPr>
              <a:t>本次修改内容</a:t>
            </a:r>
            <a:endParaRPr lang="zh-CN" altLang="en-US" sz="2975">
              <a:latin typeface="Arial" panose="020B0604020202020204" pitchFamily="34" charset="0"/>
              <a:ea typeface="宋体" panose="02010600030101010101" pitchFamily="2" charset="-122"/>
            </a:endParaRPr>
          </a:p>
        </p:txBody>
      </p:sp>
      <p:sp>
        <p:nvSpPr>
          <p:cNvPr id="3" name="文本框 2"/>
          <p:cNvSpPr txBox="true"/>
          <p:nvPr/>
        </p:nvSpPr>
        <p:spPr>
          <a:xfrm>
            <a:off x="3851910" y="1629410"/>
            <a:ext cx="1616710" cy="645160"/>
          </a:xfrm>
          <a:prstGeom prst="rect">
            <a:avLst/>
          </a:prstGeom>
          <a:noFill/>
          <a:ln w="9525">
            <a:noFill/>
          </a:ln>
        </p:spPr>
        <p:txBody>
          <a:bodyPr wrap="square" anchor="t">
            <a:spAutoFit/>
          </a:bodyPr>
          <a:p>
            <a:r>
              <a:rPr lang="zh-CN" altLang="en-US" sz="3600">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rPr>
              <a:t>解   读</a:t>
            </a:r>
            <a:endParaRPr lang="zh-CN" altLang="en-US" sz="3600">
              <a:solidFill>
                <a:schemeClr val="bg1"/>
              </a:solidFill>
              <a:effectLst>
                <a:outerShdw blurRad="38100" dist="38100" dir="2700000" algn="tl">
                  <a:srgbClr val="000000">
                    <a:alpha val="43137"/>
                  </a:srgbClr>
                </a:outerShdw>
              </a:effectLst>
              <a:uFillTx/>
              <a:latin typeface="Arial" panose="020B0604020202020204" pitchFamily="34" charset="0"/>
              <a:ea typeface="宋体" panose="02010600030101010101" pitchFamily="2" charset="-122"/>
              <a:cs typeface="+mn-ea"/>
            </a:endParaRPr>
          </a:p>
        </p:txBody>
      </p:sp>
      <p:sp>
        <p:nvSpPr>
          <p:cNvPr id="4" name="文本框 8"/>
          <p:cNvSpPr txBox="true"/>
          <p:nvPr/>
        </p:nvSpPr>
        <p:spPr>
          <a:xfrm>
            <a:off x="5651333" y="3442590"/>
            <a:ext cx="2050415" cy="549910"/>
          </a:xfrm>
          <a:prstGeom prst="rect">
            <a:avLst/>
          </a:prstGeom>
          <a:noFill/>
          <a:ln w="9525">
            <a:noFill/>
          </a:ln>
        </p:spPr>
        <p:txBody>
          <a:bodyPr wrap="none" anchor="t" anchorCtr="false">
            <a:spAutoFit/>
          </a:bodyPr>
          <a:p>
            <a:pPr marL="285750" indent="-285750">
              <a:buFont typeface="Wingdings" panose="05000000000000000000" charset="0"/>
              <a:buChar char="Ø"/>
            </a:pPr>
            <a:r>
              <a:rPr lang="zh-CN" altLang="en-US" sz="2975">
                <a:solidFill>
                  <a:schemeClr val="bg1"/>
                </a:solidFill>
                <a:latin typeface="Arial" panose="020B0604020202020204" pitchFamily="34" charset="0"/>
                <a:ea typeface="宋体" panose="02010600030101010101" pitchFamily="2" charset="-122"/>
              </a:rPr>
              <a:t>编制内容</a:t>
            </a:r>
            <a:endParaRPr lang="zh-CN" altLang="en-US" sz="2975">
              <a:latin typeface="Arial" panose="020B0604020202020204" pitchFamily="34" charset="0"/>
              <a:ea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sp>
        <p:nvSpPr>
          <p:cNvPr id="11268" name="文本框 1"/>
          <p:cNvSpPr txBox="true"/>
          <p:nvPr/>
        </p:nvSpPr>
        <p:spPr>
          <a:xfrm>
            <a:off x="611505" y="1988820"/>
            <a:ext cx="8472170" cy="4130675"/>
          </a:xfrm>
          <a:prstGeom prst="rect">
            <a:avLst/>
          </a:prstGeom>
          <a:noFill/>
          <a:ln w="28575" cmpd="sng">
            <a:noFill/>
            <a:prstDash val="solid"/>
          </a:ln>
          <a:extLst>
            <a:ext uri="{909E8E84-426E-40DD-AFC4-6F175D3DCCD1}">
              <a14:hiddenFill xmlns:a14="http://schemas.microsoft.com/office/drawing/2010/main">
                <a:solidFill>
                  <a:schemeClr val="accent1">
                    <a:alpha val="78000"/>
                  </a:schemeClr>
                </a:solidFill>
              </a14:hiddenFill>
            </a:ext>
          </a:extLst>
        </p:spPr>
        <p:txBody>
          <a:bodyPr wrap="square" anchor="t" anchorCtr="false">
            <a:spAutoFit/>
          </a:bodyPr>
          <a:p>
            <a:pPr algn="l">
              <a:lnSpc>
                <a:spcPts val="3500"/>
              </a:lnSpc>
              <a:buFont typeface="Wingdings" panose="05000000000000000000" charset="0"/>
            </a:pPr>
            <a:r>
              <a:rPr lang="en-US" sz="2300">
                <a:latin typeface="仿宋_GB2312" panose="02010609030101010101" charset="-122"/>
                <a:ea typeface="仿宋_GB2312" panose="02010609030101010101" charset="-122"/>
                <a:cs typeface="仿宋_GB2312" panose="02010609030101010101" charset="-122"/>
              </a:rPr>
              <a:t>  </a:t>
            </a:r>
            <a:r>
              <a:rPr lang="en-US" sz="2300">
                <a:solidFill>
                  <a:schemeClr val="bg1"/>
                </a:solidFill>
                <a:latin typeface="仿宋_GB2312" panose="02010609030101010101" charset="-122"/>
                <a:ea typeface="仿宋_GB2312" panose="02010609030101010101" charset="-122"/>
                <a:cs typeface="仿宋_GB2312" panose="02010609030101010101" charset="-122"/>
              </a:rPr>
              <a:t>  </a:t>
            </a:r>
            <a:r>
              <a:rPr sz="2300">
                <a:solidFill>
                  <a:schemeClr val="bg1"/>
                </a:solidFill>
                <a:latin typeface="仿宋_GB2312" panose="02010609030101010101" charset="-122"/>
                <a:ea typeface="仿宋_GB2312" panose="02010609030101010101" charset="-122"/>
                <a:cs typeface="仿宋_GB2312" panose="02010609030101010101" charset="-122"/>
              </a:rPr>
              <a:t>2021年《汕头经济特区出租汽车客运条例》修订实施后，我局同步制定了《汕头市交通运输综合执法局行政处罚裁量标准》，对我局规范行使行政处罚自由裁量权发挥了积极的保障作用。</a:t>
            </a:r>
            <a:endParaRPr lang="zh-CN" sz="2300">
              <a:solidFill>
                <a:schemeClr val="bg1"/>
              </a:solidFill>
              <a:latin typeface="仿宋_GB2312" panose="02010609030101010101" charset="-122"/>
              <a:ea typeface="仿宋_GB2312" panose="02010609030101010101" charset="-122"/>
              <a:cs typeface="仿宋_GB2312" panose="02010609030101010101" charset="-122"/>
            </a:endParaRPr>
          </a:p>
          <a:p>
            <a:pPr algn="l">
              <a:lnSpc>
                <a:spcPts val="3500"/>
              </a:lnSpc>
              <a:buFont typeface="Wingdings" panose="05000000000000000000" charset="0"/>
            </a:pPr>
            <a:r>
              <a:rPr sz="2300">
                <a:solidFill>
                  <a:schemeClr val="bg1"/>
                </a:solidFill>
                <a:latin typeface="仿宋_GB2312" panose="02010609030101010101" charset="-122"/>
                <a:ea typeface="仿宋_GB2312" panose="02010609030101010101" charset="-122"/>
                <a:cs typeface="仿宋_GB2312" panose="02010609030101010101" charset="-122"/>
              </a:rPr>
              <a:t> </a:t>
            </a:r>
            <a:r>
              <a:rPr lang="en-US" sz="2300">
                <a:solidFill>
                  <a:schemeClr val="bg1"/>
                </a:solidFill>
                <a:latin typeface="仿宋_GB2312" panose="02010609030101010101" charset="-122"/>
                <a:ea typeface="仿宋_GB2312" panose="02010609030101010101" charset="-122"/>
                <a:cs typeface="仿宋_GB2312" panose="02010609030101010101" charset="-122"/>
              </a:rPr>
              <a:t>   </a:t>
            </a:r>
            <a:r>
              <a:rPr sz="2300">
                <a:solidFill>
                  <a:schemeClr val="bg1"/>
                </a:solidFill>
                <a:latin typeface="仿宋_GB2312" panose="02010609030101010101" charset="-122"/>
                <a:ea typeface="仿宋_GB2312" panose="02010609030101010101" charset="-122"/>
                <a:cs typeface="仿宋_GB2312" panose="02010609030101010101" charset="-122"/>
              </a:rPr>
              <a:t>2023年5月《汕头市港口条例》废止，同时为适应新形势新变化，进一步规范我市交通运输综合执法行为，细化量化具体执法尺度和标准，增强可操作性，有效防范执法风险，2024年我局对《汕头市交通运输综合执法局行政处罚裁量标准》进行重新编制，制订了《汕头市交通运输行政处罚裁量基准表》，确保了我市交通运输行政处罚裁量基准的合法性、合理性和实用性。</a:t>
            </a:r>
            <a:endParaRPr sz="2300">
              <a:solidFill>
                <a:schemeClr val="bg1"/>
              </a:solidFill>
              <a:latin typeface="仿宋_GB2312" panose="02010609030101010101" charset="-122"/>
              <a:ea typeface="仿宋_GB2312" panose="02010609030101010101" charset="-122"/>
              <a:cs typeface="仿宋_GB2312" panose="02010609030101010101" charset="-122"/>
            </a:endParaRPr>
          </a:p>
        </p:txBody>
      </p:sp>
      <p:grpSp>
        <p:nvGrpSpPr>
          <p:cNvPr id="3" name="组合 2"/>
          <p:cNvGrpSpPr/>
          <p:nvPr/>
        </p:nvGrpSpPr>
        <p:grpSpPr>
          <a:xfrm>
            <a:off x="179070" y="1341120"/>
            <a:ext cx="3917950" cy="482600"/>
            <a:chOff x="849" y="431"/>
            <a:chExt cx="6170" cy="760"/>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buFont typeface="Wingdings" panose="05000000000000000000" charset="0"/>
                <a:buChar char="Ø"/>
              </a:pPr>
              <a:r>
                <a:rPr lang="zh-CN" altLang="en-US" sz="2550">
                  <a:solidFill>
                    <a:schemeClr val="bg1"/>
                  </a:solidFill>
                  <a:latin typeface="Arial" panose="020B0604020202020204" pitchFamily="34" charset="0"/>
                  <a:ea typeface="宋体" panose="02010600030101010101" pitchFamily="2" charset="-122"/>
                </a:rPr>
                <a:t>编制背景</a:t>
              </a:r>
              <a:endParaRPr lang="zh-CN" altLang="en-US" sz="2550">
                <a:solidFill>
                  <a:schemeClr val="bg1"/>
                </a:solidFill>
                <a:latin typeface="Arial" panose="020B0604020202020204" pitchFamily="34" charset="0"/>
                <a:ea typeface="宋体" panose="02010600030101010101" pitchFamily="2" charset="-122"/>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sp>
        <p:nvSpPr>
          <p:cNvPr id="11268" name="文本框 1"/>
          <p:cNvSpPr txBox="true"/>
          <p:nvPr/>
        </p:nvSpPr>
        <p:spPr>
          <a:xfrm>
            <a:off x="410845" y="2565400"/>
            <a:ext cx="8832850" cy="1437640"/>
          </a:xfrm>
          <a:prstGeom prst="rect">
            <a:avLst/>
          </a:prstGeom>
          <a:noFill/>
          <a:ln w="28575" cmpd="sng">
            <a:noFill/>
            <a:prstDash val="solid"/>
          </a:ln>
          <a:extLst>
            <a:ext uri="{909E8E84-426E-40DD-AFC4-6F175D3DCCD1}">
              <a14:hiddenFill xmlns:a14="http://schemas.microsoft.com/office/drawing/2010/main">
                <a:solidFill>
                  <a:schemeClr val="accent1">
                    <a:alpha val="78000"/>
                  </a:schemeClr>
                </a:solidFill>
              </a14:hiddenFill>
            </a:ext>
          </a:extLst>
        </p:spPr>
        <p:txBody>
          <a:bodyPr wrap="square" anchor="t" anchorCtr="false">
            <a:spAutoFit/>
          </a:bodyPr>
          <a:p>
            <a:pPr algn="l">
              <a:lnSpc>
                <a:spcPts val="3500"/>
              </a:lnSpc>
              <a:buFont typeface="Wingdings" panose="05000000000000000000" charset="0"/>
            </a:pPr>
            <a:r>
              <a:rPr lang="en-US" sz="2300">
                <a:latin typeface="仿宋_GB2312" panose="02010609030101010101" charset="-122"/>
                <a:ea typeface="仿宋_GB2312" panose="02010609030101010101" charset="-122"/>
                <a:cs typeface="仿宋_GB2312" panose="02010609030101010101" charset="-122"/>
              </a:rPr>
              <a:t>    </a:t>
            </a:r>
            <a:r>
              <a:rPr sz="2300">
                <a:solidFill>
                  <a:schemeClr val="bg1"/>
                </a:solidFill>
                <a:latin typeface="仿宋_GB2312" panose="02010609030101010101" charset="-122"/>
                <a:ea typeface="仿宋_GB2312" panose="02010609030101010101" charset="-122"/>
                <a:cs typeface="仿宋_GB2312" panose="02010609030101010101" charset="-122"/>
                <a:sym typeface="+mn-ea"/>
              </a:rPr>
              <a:t>2025年《汕头经济特区出租汽车客运条例》进行了修正，我局适时对《汕头市交通运输行政处罚裁量基准表》进行相应修改完善，确保行政裁量权的规范行使。</a:t>
            </a:r>
            <a:endParaRPr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grpSp>
        <p:nvGrpSpPr>
          <p:cNvPr id="3" name="组合 2"/>
          <p:cNvGrpSpPr/>
          <p:nvPr/>
        </p:nvGrpSpPr>
        <p:grpSpPr>
          <a:xfrm>
            <a:off x="179070" y="1341120"/>
            <a:ext cx="3917950" cy="482600"/>
            <a:chOff x="849" y="431"/>
            <a:chExt cx="6170" cy="760"/>
          </a:xfrm>
          <a:noFill/>
        </p:grpSpPr>
        <p:sp>
          <p:nvSpPr>
            <p:cNvPr id="2" name="圆角矩形 1"/>
            <p:cNvSpPr/>
            <p:nvPr/>
          </p:nvSpPr>
          <p:spPr>
            <a:xfrm>
              <a:off x="849" y="431"/>
              <a:ext cx="6171" cy="725"/>
            </a:xfrm>
            <a:prstGeom prst="roundRect">
              <a:avLst/>
            </a:prstGeom>
            <a:grp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195" name="文本框 6"/>
            <p:cNvSpPr txBox="true"/>
            <p:nvPr/>
          </p:nvSpPr>
          <p:spPr>
            <a:xfrm>
              <a:off x="1214" y="431"/>
              <a:ext cx="2868" cy="761"/>
            </a:xfrm>
            <a:prstGeom prst="rect">
              <a:avLst/>
            </a:prstGeom>
            <a:grpFill/>
            <a:ln w="9525">
              <a:noFill/>
            </a:ln>
          </p:spPr>
          <p:txBody>
            <a:bodyPr wrap="none" anchor="t" anchorCtr="false">
              <a:spAutoFit/>
            </a:bodyPr>
            <a:p>
              <a:pPr marL="342900" indent="-342900">
                <a:buFont typeface="Wingdings" panose="05000000000000000000" charset="0"/>
                <a:buChar char="Ø"/>
              </a:pPr>
              <a:r>
                <a:rPr lang="zh-CN" altLang="en-US" sz="2550">
                  <a:solidFill>
                    <a:schemeClr val="bg1"/>
                  </a:solidFill>
                  <a:latin typeface="Arial" panose="020B0604020202020204" pitchFamily="34" charset="0"/>
                  <a:ea typeface="宋体" panose="02010600030101010101" pitchFamily="2" charset="-122"/>
                </a:rPr>
                <a:t>编制背景</a:t>
              </a:r>
              <a:endParaRPr lang="zh-CN" altLang="en-US" sz="2550">
                <a:solidFill>
                  <a:schemeClr val="bg1"/>
                </a:solidFill>
                <a:latin typeface="Arial" panose="020B0604020202020204" pitchFamily="34" charset="0"/>
                <a:ea typeface="宋体" panose="02010600030101010101" pitchFamily="2" charset="-122"/>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编制依据</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4" name="文本框 1"/>
          <p:cNvSpPr txBox="true"/>
          <p:nvPr/>
        </p:nvSpPr>
        <p:spPr>
          <a:xfrm>
            <a:off x="395628" y="2123195"/>
            <a:ext cx="5059680" cy="483235"/>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rPr>
              <a:t>《中华人民共和国行政处罚法》</a:t>
            </a:r>
            <a:endParaRPr lang="zh-CN" altLang="en-US" sz="2550">
              <a:solidFill>
                <a:schemeClr val="bg1"/>
              </a:solidFill>
              <a:latin typeface="仿宋_GB2312" panose="02010609030101010101" charset="-122"/>
              <a:ea typeface="仿宋_GB2312" panose="02010609030101010101" charset="-122"/>
            </a:endParaRPr>
          </a:p>
        </p:txBody>
      </p:sp>
      <p:sp>
        <p:nvSpPr>
          <p:cNvPr id="5" name="文本框 1"/>
          <p:cNvSpPr txBox="true"/>
          <p:nvPr/>
        </p:nvSpPr>
        <p:spPr>
          <a:xfrm>
            <a:off x="395605" y="2616200"/>
            <a:ext cx="8542020" cy="875665"/>
          </a:xfrm>
          <a:prstGeom prst="rect">
            <a:avLst/>
          </a:prstGeom>
          <a:noFill/>
          <a:ln w="9525">
            <a:noFill/>
          </a:ln>
        </p:spPr>
        <p:txBody>
          <a:bodyPr wrap="squar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rPr>
              <a:t>《国务院办公厅关于进一步规范行政裁量权基准制定和管理工作的意见》</a:t>
            </a:r>
            <a:endParaRPr lang="zh-CN" altLang="en-US" sz="2550">
              <a:solidFill>
                <a:schemeClr val="bg1"/>
              </a:solidFill>
              <a:latin typeface="仿宋_GB2312" panose="02010609030101010101" charset="-122"/>
              <a:ea typeface="仿宋_GB2312" panose="02010609030101010101" charset="-122"/>
            </a:endParaRPr>
          </a:p>
        </p:txBody>
      </p:sp>
      <p:sp>
        <p:nvSpPr>
          <p:cNvPr id="6" name="文本框 1"/>
          <p:cNvSpPr txBox="true"/>
          <p:nvPr/>
        </p:nvSpPr>
        <p:spPr>
          <a:xfrm>
            <a:off x="410868" y="3501145"/>
            <a:ext cx="8298180" cy="875665"/>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cs typeface="仿宋_GB2312" panose="02010609030101010101" charset="-122"/>
              </a:rPr>
              <a:t>《广东省交通运输厅关于交通运输行政处罚自由裁量权</a:t>
            </a:r>
            <a:endParaRPr lang="zh-CN" altLang="en-US" sz="2550">
              <a:solidFill>
                <a:schemeClr val="bg1"/>
              </a:solidFill>
              <a:latin typeface="仿宋_GB2312" panose="02010609030101010101" charset="-122"/>
              <a:ea typeface="仿宋_GB2312" panose="02010609030101010101" charset="-122"/>
              <a:cs typeface="仿宋_GB2312" panose="02010609030101010101" charset="-122"/>
            </a:endParaRPr>
          </a:p>
          <a:p>
            <a:pPr algn="l">
              <a:buFont typeface="Wingdings" panose="05000000000000000000" charset="0"/>
            </a:pPr>
            <a:r>
              <a:rPr lang="en-US" altLang="zh-CN" sz="2550">
                <a:solidFill>
                  <a:schemeClr val="bg1"/>
                </a:solidFill>
                <a:latin typeface="仿宋_GB2312" panose="02010609030101010101" charset="-122"/>
                <a:ea typeface="仿宋_GB2312" panose="02010609030101010101" charset="-122"/>
                <a:cs typeface="仿宋_GB2312" panose="02010609030101010101" charset="-122"/>
              </a:rPr>
              <a:t>     </a:t>
            </a:r>
            <a:r>
              <a:rPr lang="zh-CN" altLang="en-US" sz="2550">
                <a:solidFill>
                  <a:schemeClr val="bg1"/>
                </a:solidFill>
                <a:latin typeface="仿宋_GB2312" panose="02010609030101010101" charset="-122"/>
                <a:ea typeface="仿宋_GB2312" panose="02010609030101010101" charset="-122"/>
                <a:cs typeface="仿宋_GB2312" panose="02010609030101010101" charset="-122"/>
              </a:rPr>
              <a:t>的实施办法》</a:t>
            </a:r>
            <a:endParaRPr lang="zh-CN" altLang="en-US" sz="2550">
              <a:solidFill>
                <a:schemeClr val="bg1"/>
              </a:solidFill>
              <a:latin typeface="仿宋_GB2312" panose="02010609030101010101" charset="-122"/>
              <a:ea typeface="仿宋_GB2312" panose="02010609030101010101" charset="-122"/>
              <a:cs typeface="仿宋_GB2312" panose="02010609030101010101" charset="-122"/>
            </a:endParaRPr>
          </a:p>
        </p:txBody>
      </p:sp>
      <p:sp>
        <p:nvSpPr>
          <p:cNvPr id="7" name="文本框 1"/>
          <p:cNvSpPr txBox="true"/>
          <p:nvPr/>
        </p:nvSpPr>
        <p:spPr>
          <a:xfrm>
            <a:off x="410868" y="4386335"/>
            <a:ext cx="5707380" cy="483235"/>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rPr>
              <a:t>《汕头市规范行政处罚裁量权规定》</a:t>
            </a:r>
            <a:endParaRPr lang="zh-CN" altLang="en-US" sz="2550">
              <a:solidFill>
                <a:schemeClr val="bg1"/>
              </a:solidFill>
              <a:latin typeface="仿宋_GB2312" panose="02010609030101010101" charset="-122"/>
              <a:ea typeface="仿宋_GB2312" panose="02010609030101010101" charset="-122"/>
            </a:endParaRPr>
          </a:p>
        </p:txBody>
      </p:sp>
      <p:sp>
        <p:nvSpPr>
          <p:cNvPr id="8" name="文本框 1"/>
          <p:cNvSpPr txBox="true"/>
          <p:nvPr/>
        </p:nvSpPr>
        <p:spPr>
          <a:xfrm>
            <a:off x="410868" y="4879095"/>
            <a:ext cx="7650480" cy="483235"/>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cs typeface="仿宋_GB2312" panose="02010609030101010101" charset="-122"/>
              </a:rPr>
              <a:t>《汕头经济特区出租汽车客运条例（2025修正）》</a:t>
            </a:r>
            <a:endParaRPr lang="zh-CN" altLang="en-US" sz="2550">
              <a:solidFill>
                <a:schemeClr val="bg1"/>
              </a:solidFill>
              <a:latin typeface="仿宋_GB2312" panose="02010609030101010101" charset="-122"/>
              <a:ea typeface="仿宋_GB2312" panose="02010609030101010101" charset="-122"/>
              <a:cs typeface="仿宋_GB2312" panose="02010609030101010101" charset="-122"/>
            </a:endParaRPr>
          </a:p>
        </p:txBody>
      </p:sp>
      <p:sp>
        <p:nvSpPr>
          <p:cNvPr id="9" name="文本框 1"/>
          <p:cNvSpPr txBox="true"/>
          <p:nvPr/>
        </p:nvSpPr>
        <p:spPr>
          <a:xfrm>
            <a:off x="410868" y="5373125"/>
            <a:ext cx="6355080" cy="483235"/>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latin typeface="仿宋_GB2312" panose="02010609030101010101" charset="-122"/>
                <a:ea typeface="仿宋_GB2312" panose="02010609030101010101" charset="-122"/>
              </a:rPr>
              <a:t>《汕头经济特区城市公共汽车交通条例》</a:t>
            </a:r>
            <a:endParaRPr lang="zh-CN" altLang="en-US" sz="2550">
              <a:solidFill>
                <a:schemeClr val="bg1"/>
              </a:solidFill>
              <a:latin typeface="仿宋_GB2312" panose="02010609030101010101" charset="-122"/>
              <a:ea typeface="仿宋_GB2312" panose="0201060903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195" name="文本框 6"/>
            <p:cNvSpPr txBox="true"/>
            <p:nvPr/>
          </p:nvSpPr>
          <p:spPr>
            <a:xfrm>
              <a:off x="1190"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编制原则</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10" name="文本框 1"/>
          <p:cNvSpPr txBox="true"/>
          <p:nvPr/>
        </p:nvSpPr>
        <p:spPr>
          <a:xfrm>
            <a:off x="611528" y="2348620"/>
            <a:ext cx="8636000" cy="483235"/>
          </a:xfrm>
          <a:prstGeom prst="rect">
            <a:avLst/>
          </a:prstGeom>
          <a:noFill/>
          <a:ln w="9525">
            <a:noFill/>
          </a:ln>
        </p:spPr>
        <p:txBody>
          <a:bodyPr wrap="none" anchor="t" anchorCtr="false">
            <a:spAutoFit/>
          </a:bodyPr>
          <a:p>
            <a:pPr algn="l">
              <a:buFont typeface="Wingdings" panose="05000000000000000000" charset="0"/>
            </a:pPr>
            <a:r>
              <a:rPr lang="zh-CN" altLang="en-US" sz="2550" b="1">
                <a:solidFill>
                  <a:schemeClr val="bg1"/>
                </a:solidFill>
                <a:latin typeface="Arial" panose="020B0604020202020204" pitchFamily="34" charset="0"/>
                <a:ea typeface="宋体" panose="02010600030101010101" pitchFamily="2" charset="-122"/>
              </a:rPr>
              <a:t>一、坚持依法行政，严格确定行政裁量基准的阶次或幅度。</a:t>
            </a:r>
            <a:endParaRPr lang="zh-CN" altLang="en-US" sz="2550" b="1">
              <a:solidFill>
                <a:schemeClr val="bg1"/>
              </a:solidFill>
              <a:latin typeface="Arial" panose="020B0604020202020204" pitchFamily="34" charset="0"/>
              <a:ea typeface="宋体" panose="02010600030101010101" pitchFamily="2" charset="-122"/>
            </a:endParaRPr>
          </a:p>
        </p:txBody>
      </p:sp>
      <p:sp>
        <p:nvSpPr>
          <p:cNvPr id="11" name="文本框 10"/>
          <p:cNvSpPr txBox="true"/>
          <p:nvPr/>
        </p:nvSpPr>
        <p:spPr>
          <a:xfrm>
            <a:off x="662305" y="2997200"/>
            <a:ext cx="8535670" cy="2709545"/>
          </a:xfrm>
          <a:prstGeom prst="rect">
            <a:avLst/>
          </a:prstGeom>
          <a:noFill/>
          <a:ln w="9525">
            <a:noFill/>
          </a:ln>
          <a:extLst>
            <a:ext uri="{909E8E84-426E-40DD-AFC4-6F175D3DCCD1}">
              <a14:hiddenFill xmlns:a14="http://schemas.microsoft.com/office/drawing/2010/main">
                <a:solidFill>
                  <a:schemeClr val="accent1">
                    <a:alpha val="78000"/>
                  </a:schemeClr>
                </a:solidFill>
              </a14:hiddenFill>
            </a:ext>
          </a:extLst>
        </p:spPr>
        <p:txBody>
          <a:bodyPr wrap="square" anchor="t">
            <a:noAutofit/>
          </a:bodyPr>
          <a:p>
            <a:pPr algn="l">
              <a:lnSpc>
                <a:spcPct val="150000"/>
              </a:lnSpc>
              <a:buFont typeface="Wingdings" panose="05000000000000000000" charset="0"/>
            </a:pPr>
            <a:r>
              <a:rPr lang="en-US" altLang="zh-CN" sz="2000">
                <a:solidFill>
                  <a:schemeClr val="bg1"/>
                </a:solidFill>
                <a:sym typeface="+mn-ea"/>
              </a:rPr>
              <a:t>      </a:t>
            </a: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严格按照《中华人民共和国行政处罚法》有关规定，认真对照《汕头经济特区出租汽车客运条例》《汕头经济特区城市公共汽车交通条例》，结合本市实际，在法定的处罚种类和幅度内进行细化、量化，明确了轻微、较轻、一般、较重、严重、特别严重情节，确保不超出法定幅度。</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endParaRPr>
          </a:p>
          <a:p>
            <a:endParaRPr lang="zh-CN" altLang="en-US" sz="2300">
              <a:solidFill>
                <a:schemeClr val="bg1"/>
              </a:solidFill>
              <a:latin typeface="仿宋_GB2312" panose="02010609030101010101" charset="-122"/>
              <a:ea typeface="仿宋_GB2312" panose="02010609030101010101" charset="-122"/>
              <a:cs typeface="仿宋_GB2312" panose="02010609030101010101"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编制原则</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10" name="文本框 1"/>
          <p:cNvSpPr txBox="true"/>
          <p:nvPr/>
        </p:nvSpPr>
        <p:spPr>
          <a:xfrm>
            <a:off x="611528" y="2132720"/>
            <a:ext cx="6685280" cy="483235"/>
          </a:xfrm>
          <a:prstGeom prst="rect">
            <a:avLst/>
          </a:prstGeom>
          <a:noFill/>
          <a:ln w="9525">
            <a:noFill/>
          </a:ln>
        </p:spPr>
        <p:txBody>
          <a:bodyPr wrap="none" anchor="t" anchorCtr="false">
            <a:spAutoFit/>
          </a:bodyPr>
          <a:p>
            <a:pPr algn="l">
              <a:buFont typeface="Wingdings" panose="05000000000000000000" charset="0"/>
            </a:pPr>
            <a:r>
              <a:rPr lang="zh-CN" altLang="en-US" sz="2550" b="1">
                <a:solidFill>
                  <a:schemeClr val="bg1"/>
                </a:solidFill>
                <a:sym typeface="+mn-ea"/>
              </a:rPr>
              <a:t>二、坚持过罚相当原则，体现包容审慎精神。</a:t>
            </a:r>
            <a:endParaRPr lang="zh-CN" altLang="en-US" sz="2550" b="1">
              <a:solidFill>
                <a:schemeClr val="bg1"/>
              </a:solidFill>
              <a:latin typeface="Arial" panose="020B0604020202020204" pitchFamily="34" charset="0"/>
              <a:ea typeface="宋体" panose="02010600030101010101" pitchFamily="2" charset="-122"/>
              <a:sym typeface="+mn-ea"/>
            </a:endParaRPr>
          </a:p>
        </p:txBody>
      </p:sp>
      <p:sp>
        <p:nvSpPr>
          <p:cNvPr id="11" name="文本框 10"/>
          <p:cNvSpPr txBox="true"/>
          <p:nvPr/>
        </p:nvSpPr>
        <p:spPr>
          <a:xfrm>
            <a:off x="611505" y="2924810"/>
            <a:ext cx="8546465" cy="2900680"/>
          </a:xfrm>
          <a:prstGeom prst="rect">
            <a:avLst/>
          </a:prstGeom>
          <a:noFill/>
          <a:ln w="9525">
            <a:noFill/>
          </a:ln>
          <a:extLst>
            <a:ext uri="{909E8E84-426E-40DD-AFC4-6F175D3DCCD1}">
              <a14:hiddenFill xmlns:a14="http://schemas.microsoft.com/office/drawing/2010/main">
                <a:solidFill>
                  <a:schemeClr val="accent1">
                    <a:alpha val="78000"/>
                  </a:schemeClr>
                </a:solidFill>
              </a14:hiddenFill>
            </a:ext>
          </a:extLst>
        </p:spPr>
        <p:txBody>
          <a:bodyPr wrap="square" anchor="t">
            <a:noAutofit/>
          </a:bodyPr>
          <a:p>
            <a:pPr algn="l">
              <a:lnSpc>
                <a:spcPct val="150000"/>
              </a:lnSpc>
              <a:buFont typeface="Wingdings" panose="05000000000000000000" charset="0"/>
            </a:pPr>
            <a:r>
              <a:rPr lang="en-US" altLang="zh-CN" sz="2000">
                <a:solidFill>
                  <a:schemeClr val="bg1"/>
                </a:solidFill>
                <a:sym typeface="+mn-ea"/>
              </a:rPr>
              <a:t>      </a:t>
            </a:r>
            <a:r>
              <a:rPr lang="en-US" altLang="zh-CN" sz="2000" b="1">
                <a:solidFill>
                  <a:schemeClr val="bg1"/>
                </a:solidFill>
                <a:latin typeface="仿宋" panose="02010609060101010101" charset="-122"/>
                <a:ea typeface="仿宋" panose="02010609060101010101" charset="-122"/>
                <a:cs typeface="仿宋" panose="02010609060101010101" charset="-122"/>
                <a:sym typeface="+mn-ea"/>
              </a:rPr>
              <a:t> </a:t>
            </a:r>
            <a:r>
              <a:rPr lang="zh-CN" altLang="en-US" sz="2000">
                <a:solidFill>
                  <a:schemeClr val="bg1"/>
                </a:solidFill>
                <a:latin typeface="仿宋_GB2312" panose="02010609030101010101" charset="-122"/>
                <a:ea typeface="仿宋_GB2312" panose="02010609030101010101" charset="-122"/>
                <a:cs typeface="仿宋_GB2312" panose="02010609030101010101" charset="-122"/>
                <a:sym typeface="+mn-ea"/>
              </a:rPr>
              <a:t>根据《中华人民共和国行政处罚法》第三十三条规定“违法行为轻微并及时改正，没有造成危害后果的，不予行政处罚”，充分考量《汕头经济特区出租汽车客运条例》《汕头经济特区城市公共汽车交通条例》的立法原意、执法实践和违法行为危害后果，坚持处罚与教育相结合，发挥行政处罚教育引导公民、法人和其他组织自觉守法的作用，在裁量中科学、合理设置不予处罚条件，加强对当事人的教育，做到宽严相济。</a:t>
            </a:r>
            <a:endParaRPr lang="zh-CN" altLang="en-US" sz="2000">
              <a:solidFill>
                <a:schemeClr val="bg1"/>
              </a:solidFill>
              <a:latin typeface="仿宋_GB2312" panose="02010609030101010101" charset="-122"/>
              <a:ea typeface="仿宋_GB2312" panose="02010609030101010101" charset="-122"/>
              <a:cs typeface="仿宋_GB2312" panose="02010609030101010101" charset="-122"/>
            </a:endParaRPr>
          </a:p>
          <a:p>
            <a:endParaRPr lang="zh-CN" altLang="en-US" sz="2000">
              <a:solidFill>
                <a:schemeClr val="bg1"/>
              </a:solidFill>
              <a:latin typeface="仿宋_GB2312" panose="02010609030101010101" charset="-122"/>
              <a:ea typeface="仿宋_GB2312" panose="02010609030101010101" charset="-122"/>
              <a:cs typeface="仿宋_GB2312" panose="0201060903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编制内容</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11" name="文本框 10"/>
          <p:cNvSpPr txBox="true"/>
          <p:nvPr/>
        </p:nvSpPr>
        <p:spPr>
          <a:xfrm>
            <a:off x="611505" y="2493010"/>
            <a:ext cx="8206740" cy="2847340"/>
          </a:xfrm>
          <a:prstGeom prst="rect">
            <a:avLst/>
          </a:prstGeom>
          <a:noFill/>
          <a:ln w="9525">
            <a:noFill/>
          </a:ln>
          <a:extLst>
            <a:ext uri="{909E8E84-426E-40DD-AFC4-6F175D3DCCD1}">
              <a14:hiddenFill xmlns:a14="http://schemas.microsoft.com/office/drawing/2010/main">
                <a:solidFill>
                  <a:schemeClr val="accent1">
                    <a:alpha val="78000"/>
                  </a:schemeClr>
                </a:solidFill>
              </a14:hiddenFill>
            </a:ext>
          </a:extLst>
        </p:spPr>
        <p:txBody>
          <a:bodyPr wrap="square" anchor="t">
            <a:noAutofit/>
          </a:bodyPr>
          <a:p>
            <a:pPr algn="l">
              <a:lnSpc>
                <a:spcPct val="150000"/>
              </a:lnSpc>
              <a:buFont typeface="Wingdings" panose="05000000000000000000" charset="0"/>
            </a:pPr>
            <a:r>
              <a:rPr lang="en-US" altLang="zh-CN" sz="2000">
                <a:solidFill>
                  <a:schemeClr val="bg1"/>
                </a:solidFill>
                <a:sym typeface="+mn-ea"/>
              </a:rPr>
              <a:t>      </a:t>
            </a:r>
            <a:r>
              <a:rPr lang="en-US" altLang="zh-CN" sz="2300" b="1">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本《裁量基准表》行政处罚自由裁量基准项目为道路运政，共69项。</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a:p>
            <a:pPr algn="l">
              <a:lnSpc>
                <a:spcPct val="150000"/>
              </a:lnSpc>
              <a:buFont typeface="Wingdings" panose="05000000000000000000" charset="0"/>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en-US" altLang="zh-CN" sz="2300">
                <a:solidFill>
                  <a:schemeClr val="bg1"/>
                </a:solidFill>
                <a:latin typeface="仿宋_GB2312" panose="02010609030101010101" charset="-122"/>
                <a:ea typeface="仿宋_GB2312" panose="02010609030101010101" charset="-122"/>
                <a:cs typeface="仿宋_GB2312" panose="02010609030101010101" charset="-122"/>
                <a:sym typeface="+mn-ea"/>
              </a:rPr>
              <a:t>   </a:t>
            </a: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每一个交通行政处罚项目的违法行为、违反条款、处罚依据、违法程度、情节与危害后果、裁量标准等都以表格的形式详细列明。</a:t>
            </a:r>
            <a:endParaRPr lang="zh-CN" altLang="en-US" sz="2300" b="1">
              <a:solidFill>
                <a:schemeClr val="bg1"/>
              </a:solidFill>
              <a:latin typeface="仿宋_GB2312" panose="02010609030101010101" charset="-122"/>
              <a:ea typeface="仿宋_GB2312" panose="02010609030101010101" charset="-122"/>
              <a:cs typeface="仿宋_GB2312" panose="02010609030101010101" charset="-122"/>
              <a:sym typeface="+mn-ea"/>
            </a:endParaRPr>
          </a:p>
          <a:p>
            <a:endParaRPr lang="zh-CN" altLang="en-US" sz="2300" b="1">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true">
          <a:blip r:embed="rId1"/>
          <a:stretch>
            <a:fillRect/>
          </a:stretch>
        </a:blipFill>
        <a:effectLst/>
      </p:bgPr>
    </p:bg>
    <p:spTree>
      <p:nvGrpSpPr>
        <p:cNvPr id="1" name=""/>
        <p:cNvGrpSpPr/>
        <p:nvPr/>
      </p:nvGrpSpPr>
      <p:grpSpPr/>
      <p:grpSp>
        <p:nvGrpSpPr>
          <p:cNvPr id="3" name="组合 2"/>
          <p:cNvGrpSpPr/>
          <p:nvPr/>
        </p:nvGrpSpPr>
        <p:grpSpPr>
          <a:xfrm>
            <a:off x="179070" y="1341120"/>
            <a:ext cx="3918585" cy="483235"/>
            <a:chOff x="849" y="431"/>
            <a:chExt cx="6171" cy="761"/>
          </a:xfrm>
        </p:grpSpPr>
        <p:sp>
          <p:nvSpPr>
            <p:cNvPr id="2" name="圆角矩形 1"/>
            <p:cNvSpPr/>
            <p:nvPr/>
          </p:nvSpPr>
          <p:spPr>
            <a:xfrm>
              <a:off x="849" y="431"/>
              <a:ext cx="6171" cy="725"/>
            </a:xfrm>
            <a:prstGeom prst="roundRect">
              <a:avLst/>
            </a:prstGeom>
            <a:noFill/>
            <a:extLst>
              <a:ext uri="{909E8E84-426E-40DD-AFC4-6F175D3DCCD1}">
                <a14:hiddenFill xmlns:a14="http://schemas.microsoft.com/office/drawing/2010/main">
                  <a:solidFill>
                    <a:schemeClr val="accent1">
                      <a:alpha val="78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bg1"/>
                </a:solidFill>
              </a:endParaRPr>
            </a:p>
          </p:txBody>
        </p:sp>
        <p:sp>
          <p:nvSpPr>
            <p:cNvPr id="8195" name="文本框 6"/>
            <p:cNvSpPr txBox="true"/>
            <p:nvPr/>
          </p:nvSpPr>
          <p:spPr>
            <a:xfrm>
              <a:off x="1214" y="431"/>
              <a:ext cx="2868" cy="761"/>
            </a:xfrm>
            <a:prstGeom prst="rect">
              <a:avLst/>
            </a:prstGeom>
            <a:noFill/>
            <a:ln w="9525">
              <a:noFill/>
            </a:ln>
          </p:spPr>
          <p:txBody>
            <a:bodyPr wrap="none" anchor="t" anchorCtr="false">
              <a:spAutoFit/>
            </a:bodyPr>
            <a:p>
              <a:pPr marL="342900" indent="-342900" algn="l">
                <a:buFont typeface="Wingdings" panose="05000000000000000000" charset="0"/>
                <a:buChar char="Ø"/>
              </a:pPr>
              <a:r>
                <a:rPr lang="zh-CN" altLang="en-US" sz="2550">
                  <a:solidFill>
                    <a:schemeClr val="bg1"/>
                  </a:solidFill>
                  <a:sym typeface="+mn-ea"/>
                </a:rPr>
                <a:t>编制内容</a:t>
              </a:r>
              <a:endParaRPr lang="zh-CN" altLang="en-US" sz="2550">
                <a:solidFill>
                  <a:schemeClr val="bg1"/>
                </a:solidFill>
                <a:latin typeface="Arial" panose="020B0604020202020204" pitchFamily="34" charset="0"/>
                <a:ea typeface="宋体" panose="02010600030101010101" pitchFamily="2" charset="-122"/>
                <a:sym typeface="+mn-ea"/>
              </a:endParaRPr>
            </a:p>
          </p:txBody>
        </p:sp>
      </p:grpSp>
      <p:sp>
        <p:nvSpPr>
          <p:cNvPr id="4" name="文本框 3"/>
          <p:cNvSpPr txBox="true"/>
          <p:nvPr/>
        </p:nvSpPr>
        <p:spPr>
          <a:xfrm>
            <a:off x="683260" y="2277110"/>
            <a:ext cx="7674610" cy="988695"/>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lnSpc>
                <a:spcPts val="3500"/>
              </a:lnSpc>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rPr>
              <a:t>违法行为。根据法规中的“法律责任”部分的条款确定，描述与其基本一致。</a:t>
            </a:r>
            <a:endParaRPr lang="zh-CN" altLang="en-US" sz="2300">
              <a:solidFill>
                <a:schemeClr val="bg1"/>
              </a:solidFill>
              <a:latin typeface="仿宋_GB2312" panose="02010609030101010101" charset="-122"/>
              <a:ea typeface="仿宋_GB2312" panose="02010609030101010101" charset="-122"/>
              <a:cs typeface="仿宋_GB2312" panose="02010609030101010101" charset="-122"/>
              <a:sym typeface="+mn-ea"/>
            </a:endParaRPr>
          </a:p>
        </p:txBody>
      </p:sp>
      <p:sp>
        <p:nvSpPr>
          <p:cNvPr id="5" name="文本框 4"/>
          <p:cNvSpPr txBox="true"/>
          <p:nvPr/>
        </p:nvSpPr>
        <p:spPr>
          <a:xfrm>
            <a:off x="683260" y="3645535"/>
            <a:ext cx="7674610" cy="445135"/>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sym typeface="+mn-ea"/>
              </a:rPr>
              <a:t>违反条款。某种具体违法行为所违反的实体条款。</a:t>
            </a:r>
            <a:endParaRPr lang="zh-CN" altLang="en-US" sz="2300">
              <a:solidFill>
                <a:schemeClr val="bg1"/>
              </a:solidFill>
              <a:latin typeface="仿宋_GB2312" panose="02010609030101010101" charset="-122"/>
              <a:ea typeface="仿宋_GB2312" panose="02010609030101010101" charset="-122"/>
              <a:sym typeface="+mn-ea"/>
            </a:endParaRPr>
          </a:p>
        </p:txBody>
      </p:sp>
      <p:sp>
        <p:nvSpPr>
          <p:cNvPr id="6" name="文本框 5"/>
          <p:cNvSpPr txBox="true"/>
          <p:nvPr/>
        </p:nvSpPr>
        <p:spPr>
          <a:xfrm>
            <a:off x="683260" y="4509135"/>
            <a:ext cx="7674610" cy="445135"/>
          </a:xfrm>
          <a:prstGeom prst="rect">
            <a:avLst/>
          </a:prstGeom>
          <a:noFill/>
          <a:extLst>
            <a:ext uri="{909E8E84-426E-40DD-AFC4-6F175D3DCCD1}">
              <a14:hiddenFill xmlns:a14="http://schemas.microsoft.com/office/drawing/2010/main">
                <a:solidFill>
                  <a:schemeClr val="accent1">
                    <a:alpha val="78000"/>
                  </a:schemeClr>
                </a:solidFill>
              </a14:hiddenFill>
            </a:ext>
          </a:extLst>
        </p:spPr>
        <p:txBody>
          <a:bodyPr wrap="square" rtlCol="0" anchor="t">
            <a:spAutoFit/>
          </a:bodyPr>
          <a:p>
            <a:pPr marL="285750" indent="-285750">
              <a:buFont typeface="Wingdings" panose="05000000000000000000" charset="0"/>
              <a:buChar char="Ø"/>
            </a:pPr>
            <a:r>
              <a:rPr lang="zh-CN" altLang="en-US" sz="2300">
                <a:solidFill>
                  <a:schemeClr val="bg1"/>
                </a:solidFill>
                <a:latin typeface="仿宋_GB2312" panose="02010609030101010101" charset="-122"/>
                <a:ea typeface="仿宋_GB2312" panose="02010609030101010101" charset="-122"/>
                <a:sym typeface="+mn-ea"/>
              </a:rPr>
              <a:t>处罚依据。某种具体违法行为所对应的法律责任条款。</a:t>
            </a:r>
            <a:endParaRPr lang="zh-CN" altLang="en-US" sz="2300">
              <a:solidFill>
                <a:schemeClr val="bg1"/>
              </a:solidFill>
              <a:latin typeface="仿宋_GB2312" panose="02010609030101010101" charset="-122"/>
              <a:ea typeface="仿宋_GB2312" panose="02010609030101010101" charset="-122"/>
              <a:sym typeface="+mn-ea"/>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DejaVu Sans"/>
        <a:ea typeface="方正书宋_GBK"/>
        <a:cs typeface=""/>
      </a:majorFont>
      <a:minorFont>
        <a:latin typeface="DejaVu Sans"/>
        <a:ea typeface="方正书宋_GBK"/>
        <a:cs typeface=""/>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txDef>
      <a:spPr>
        <a:solidFill>
          <a:schemeClr val="accent1">
            <a:alpha val="78000"/>
          </a:schemeClr>
        </a:solidFill>
      </a:spPr>
      <a:bodyPr wrap="square" rtlCol="0" anchor="t">
        <a:spAutoFit/>
      </a:bodyPr>
      <a:lstStyle>
        <a:defPPr marL="285750" indent="-285750">
          <a:lnSpc>
            <a:spcPts val="3500"/>
          </a:lnSpc>
          <a:buFont typeface="Wingdings" panose="05000000000000000000" charset="0"/>
          <a:buChar char="Ø"/>
          <a:defRPr lang="zh-CN" altLang="en-US" sz="2300">
            <a:latin typeface="仿宋_GB2312" panose="02010609030101010101" charset="-122"/>
            <a:ea typeface="仿宋_GB2312" panose="02010609030101010101" charset="-122"/>
            <a:cs typeface="仿宋_GB2312" panose="02010609030101010101" charset="-122"/>
            <a:sym typeface="+mn-ea"/>
          </a:defRPr>
        </a:defPPr>
      </a:lstStyle>
    </a:txDef>
  </a:objectDefaults>
  <a:extraClrSchemeLst>
    <a:extraClrScheme>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2102</Words>
  <Application>WPS 演示</Application>
  <PresentationFormat/>
  <Paragraphs>105</Paragraphs>
  <Slides>16</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16</vt:i4>
      </vt:variant>
    </vt:vector>
  </HeadingPairs>
  <TitlesOfParts>
    <vt:vector size="29" baseType="lpstr">
      <vt:lpstr>Arial</vt:lpstr>
      <vt:lpstr>宋体</vt:lpstr>
      <vt:lpstr>Wingdings</vt:lpstr>
      <vt:lpstr>Wingdings</vt:lpstr>
      <vt:lpstr>仿宋_GB2312</vt:lpstr>
      <vt:lpstr>DejaVu Sans</vt:lpstr>
      <vt:lpstr>方正书宋_GBK</vt:lpstr>
      <vt:lpstr>仿宋</vt:lpstr>
      <vt:lpstr>方正仿宋_GBK</vt:lpstr>
      <vt:lpstr>微软雅黑</vt:lpstr>
      <vt:lpstr>Arial Unicode MS</vt:lpstr>
      <vt:lpstr>Calibri</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uos</cp:lastModifiedBy>
  <cp:revision>83</cp:revision>
  <dcterms:created xsi:type="dcterms:W3CDTF">2025-08-22T03:52:56Z</dcterms:created>
  <dcterms:modified xsi:type="dcterms:W3CDTF">2025-08-22T03:52:56Z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2052-11.8.2.9695</vt:lpwstr>
  </property>
  <property fmtid="{D5CDD505-2E9C-101B-9397-08002B2CF9AE}" pid="3" name="ICV">
    <vt:lpwstr>A5BD81C6FF1FD01DB44B9C68D81A93C4</vt:lpwstr>
  </property>
</Properties>
</file>