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67" r:id="rId6"/>
    <p:sldId id="268" r:id="rId7"/>
    <p:sldId id="294" r:id="rId8"/>
    <p:sldId id="291" r:id="rId9"/>
    <p:sldId id="292" r:id="rId10"/>
    <p:sldId id="295" r:id="rId11"/>
    <p:sldId id="293" r:id="rId12"/>
    <p:sldId id="296" r:id="rId13"/>
    <p:sldId id="297" r:id="rId14"/>
    <p:sldId id="299" r:id="rId15"/>
    <p:sldId id="300" r:id="rId16"/>
  </p:sldIdLst>
  <p:sldSz cx="9719945" cy="6858000"/>
  <p:notesSz cx="9144000" cy="6858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2"/>
        <p:guide pos="3070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3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931750" y="857250"/>
            <a:ext cx="3280500" cy="231457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3" y="6513909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幻灯片图像占位符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5122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7170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5000" y="1122363"/>
            <a:ext cx="7290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5000" y="3602038"/>
            <a:ext cx="7290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7000" y="274638"/>
            <a:ext cx="21870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6000" y="274638"/>
            <a:ext cx="6434217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5000" y="1122363"/>
            <a:ext cx="7290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5000" y="3602038"/>
            <a:ext cx="7290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188" y="1709738"/>
            <a:ext cx="83835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3188" y="4589463"/>
            <a:ext cx="83835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6000" y="1600200"/>
            <a:ext cx="428652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47480" y="1600200"/>
            <a:ext cx="428652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365125"/>
            <a:ext cx="83835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6149" y="1778438"/>
            <a:ext cx="3885428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6149" y="2665379"/>
            <a:ext cx="3885428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988307" y="1778438"/>
            <a:ext cx="3904563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988307" y="2665379"/>
            <a:ext cx="3904563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457200"/>
            <a:ext cx="313495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32266" y="987425"/>
            <a:ext cx="49207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9516" y="2057400"/>
            <a:ext cx="313495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457200"/>
            <a:ext cx="3320800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32266" y="457201"/>
            <a:ext cx="49207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9516" y="2057400"/>
            <a:ext cx="3320800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7000" y="274638"/>
            <a:ext cx="21870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6000" y="274638"/>
            <a:ext cx="6434217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188" y="1709738"/>
            <a:ext cx="83835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3188" y="4589463"/>
            <a:ext cx="83835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6000" y="1600200"/>
            <a:ext cx="428652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47480" y="1600200"/>
            <a:ext cx="428652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365125"/>
            <a:ext cx="83835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6149" y="1778438"/>
            <a:ext cx="3885428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6149" y="2665379"/>
            <a:ext cx="3885428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988307" y="1778438"/>
            <a:ext cx="3904563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988307" y="2665379"/>
            <a:ext cx="3904563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457200"/>
            <a:ext cx="313495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32266" y="987425"/>
            <a:ext cx="49207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9516" y="2057400"/>
            <a:ext cx="313495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16" y="457200"/>
            <a:ext cx="3320800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32266" y="457201"/>
            <a:ext cx="49207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9516" y="2057400"/>
            <a:ext cx="3320800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86000" y="274638"/>
            <a:ext cx="8748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86000" y="1600200"/>
            <a:ext cx="87480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86000" y="6245225"/>
            <a:ext cx="226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321000" y="6245225"/>
            <a:ext cx="307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966000" y="6245225"/>
            <a:ext cx="226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86000" y="274638"/>
            <a:ext cx="8748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86000" y="1600200"/>
            <a:ext cx="87480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86000" y="6245225"/>
            <a:ext cx="226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321000" y="6245225"/>
            <a:ext cx="307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966000" y="6245225"/>
            <a:ext cx="22680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51425" y="1629043"/>
            <a:ext cx="93268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6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关于《汕头市交通运输行政处罚裁量基准表》</a:t>
            </a:r>
            <a:endParaRPr lang="zh-CN" altLang="en-US" sz="36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  <a:p>
            <a:pPr algn="ctr"/>
            <a:r>
              <a:rPr lang="zh-CN" altLang="en-US" sz="36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的解读</a:t>
            </a:r>
            <a:endParaRPr lang="zh-CN" altLang="en-US" sz="36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编制内容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38480" y="1289050"/>
            <a:ext cx="8670925" cy="38563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550">
                <a:sym typeface="+mn-ea"/>
              </a:rPr>
              <a:t>违法程度。对具体违法行为进行档次划分，是规范行政处</a:t>
            </a:r>
            <a:endParaRPr lang="zh-CN" altLang="en-US" sz="2550">
              <a:sym typeface="+mn-ea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</a:pPr>
            <a:r>
              <a:rPr lang="zh-CN" altLang="en-US" sz="2550">
                <a:sym typeface="+mn-ea"/>
              </a:rPr>
              <a:t>罚裁量权的行使的重要内容。考虑到我市交通运输法规设定的行政处罚一般幅度较大、罚款额度较高，且影响交通运输行政处罚的裁量因素较为复杂，同时根据</a:t>
            </a:r>
            <a:r>
              <a:rPr lang="en-US" altLang="zh-CN" sz="2550">
                <a:sym typeface="+mn-ea"/>
              </a:rPr>
              <a:t> </a:t>
            </a:r>
            <a:r>
              <a:rPr lang="zh-CN" altLang="en-US" sz="2550">
                <a:sym typeface="+mn-ea"/>
              </a:rPr>
              <a:t>《汕头市规范行政处罚裁量权规定》《广东省交通运输厅关于规范行政处罚自由裁量权的实施办法》等规定，《裁量基准表》将违法行为划分为轻微、较轻、一般、较重、严重、特别严重等六个等级。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编制内容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38480" y="1289050"/>
            <a:ext cx="8670925" cy="33858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marL="34290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550">
                <a:sym typeface="+mn-ea"/>
              </a:rPr>
              <a:t>情节与危害后果。《裁量基准表》参照上级交通运输行政处罚裁量标准，主要考虑违法次数，结合危害后果作出具体裁量结果，其中违法次数“以上”包含本数。所称违法查处次数，涉及《汕头经济特区出租汽车客运条例》（序号1至52）的，以12个月内违法次数进行统计；涉及《汕头经济特区城市公共汽车交通条例》（序号53至70）的，以1年内（自然年）违法次数进行统计。</a:t>
            </a:r>
            <a:endParaRPr lang="zh-CN" altLang="en-US" sz="2550"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编制内容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38480" y="1289050"/>
            <a:ext cx="8670925" cy="24453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spAutoFit/>
          </a:bodyPr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550">
                <a:sym typeface="+mn-ea"/>
              </a:rPr>
              <a:t>裁量标准。《裁量基准表》根据违法程度，对裁量权细化为定值，可有效防止滥用裁量权，保护相对人的合法权益，其中法律责任规定的处罚幅度“以上”包含本数，“以下”不包含本数，但是最高额“以下”包含最高额。</a:t>
            </a:r>
            <a:endParaRPr lang="zh-CN" altLang="en-US" sz="255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8" name="文本框 6"/>
          <p:cNvSpPr txBox="1"/>
          <p:nvPr/>
        </p:nvSpPr>
        <p:spPr>
          <a:xfrm>
            <a:off x="1895943" y="1723828"/>
            <a:ext cx="1997075" cy="5499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2975">
                <a:latin typeface="Arial" panose="020B0604020202020204" pitchFamily="34" charset="0"/>
                <a:ea typeface="宋体" panose="02010600030101010101" pitchFamily="2" charset="-122"/>
              </a:rPr>
              <a:t>编制背景</a:t>
            </a:r>
            <a:endParaRPr lang="zh-CN" altLang="en-US" sz="2975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文本框 7"/>
          <p:cNvSpPr txBox="1"/>
          <p:nvPr/>
        </p:nvSpPr>
        <p:spPr>
          <a:xfrm>
            <a:off x="1895943" y="2599640"/>
            <a:ext cx="1997075" cy="5499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2975">
                <a:latin typeface="Arial" panose="020B0604020202020204" pitchFamily="34" charset="0"/>
                <a:ea typeface="宋体" panose="02010600030101010101" pitchFamily="2" charset="-122"/>
              </a:rPr>
              <a:t>编制依据</a:t>
            </a:r>
            <a:endParaRPr lang="zh-CN" altLang="en-US" sz="2975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0" name="文本框 8"/>
          <p:cNvSpPr txBox="1"/>
          <p:nvPr/>
        </p:nvSpPr>
        <p:spPr>
          <a:xfrm>
            <a:off x="1895943" y="3429890"/>
            <a:ext cx="1997075" cy="5499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2975">
                <a:latin typeface="Arial" panose="020B0604020202020204" pitchFamily="34" charset="0"/>
                <a:ea typeface="宋体" panose="02010600030101010101" pitchFamily="2" charset="-122"/>
              </a:rPr>
              <a:t>编制原则</a:t>
            </a:r>
            <a:endParaRPr lang="zh-CN" altLang="en-US" sz="2975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8"/>
          <p:cNvSpPr txBox="1"/>
          <p:nvPr/>
        </p:nvSpPr>
        <p:spPr>
          <a:xfrm>
            <a:off x="1879433" y="4202685"/>
            <a:ext cx="1997075" cy="5499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2975">
                <a:latin typeface="Arial" panose="020B0604020202020204" pitchFamily="34" charset="0"/>
                <a:ea typeface="宋体" panose="02010600030101010101" pitchFamily="2" charset="-122"/>
              </a:rPr>
              <a:t>编制内容</a:t>
            </a:r>
            <a:endParaRPr lang="zh-CN" altLang="en-US" sz="2975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96055" y="476885"/>
            <a:ext cx="16167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解</a:t>
            </a:r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读</a:t>
            </a:r>
            <a:endParaRPr lang="zh-CN" alt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8" name="文本框 1"/>
          <p:cNvSpPr txBox="1"/>
          <p:nvPr/>
        </p:nvSpPr>
        <p:spPr>
          <a:xfrm>
            <a:off x="395628" y="1124975"/>
            <a:ext cx="8545830" cy="1268095"/>
          </a:xfrm>
          <a:prstGeom prst="rect">
            <a:avLst/>
          </a:prstGeom>
          <a:noFill/>
          <a:ln w="28575" cmpd="sng">
            <a:noFill/>
            <a:prstDash val="solid"/>
          </a:ln>
        </p:spPr>
        <p:txBody>
          <a:bodyPr wrap="none" anchor="t" anchorCtr="0">
            <a:spAutoFit/>
          </a:bodyPr>
          <a:p>
            <a:pPr algn="l"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、2022年11月，交通运输部、工业和信息化部、公安部、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商务部、市场监管总局、国家网信办修订了《网络预约出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租汽车经营服务管理暂行办法》。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编制背景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" name="文本框 1"/>
          <p:cNvSpPr txBox="1"/>
          <p:nvPr/>
        </p:nvSpPr>
        <p:spPr>
          <a:xfrm>
            <a:off x="467383" y="2852810"/>
            <a:ext cx="8279130" cy="126809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、2023年广东省交通运输厅修订了《广东省道路运输条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例》，并对《广东省交通运输行政处罚裁量标准》进行了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调整。《汕头市港口条例》已于2023年5月废止。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467383" y="4507620"/>
            <a:ext cx="612267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550">
                <a:sym typeface="+mn-ea"/>
              </a:rPr>
              <a:t>2023年5月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《汕头市港口条例》废止。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编制背景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" name="文本框 1"/>
          <p:cNvSpPr txBox="1"/>
          <p:nvPr/>
        </p:nvSpPr>
        <p:spPr>
          <a:xfrm>
            <a:off x="611505" y="1198245"/>
            <a:ext cx="8037830" cy="36207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noAutofit/>
          </a:bodyPr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en-US" sz="255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为适应新形势新变化，进一步规范我市交通运输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综合执法行为，细化量化具体执法尺度和标准，增强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可操作性，有效防范执法风险，有必要对现有《汕头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市交通运输综合执法局行政处罚裁量标准》进行重新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编制，以确保自由裁量基准的合法性、合理性和实用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sz="2550">
                <a:latin typeface="Arial" panose="020B0604020202020204" pitchFamily="34" charset="0"/>
                <a:ea typeface="宋体" panose="02010600030101010101" pitchFamily="2" charset="-122"/>
              </a:rPr>
              <a:t>性。</a:t>
            </a:r>
            <a:endParaRPr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8" name="文本框 1"/>
          <p:cNvSpPr txBox="1"/>
          <p:nvPr/>
        </p:nvSpPr>
        <p:spPr>
          <a:xfrm>
            <a:off x="901723" y="1196730"/>
            <a:ext cx="50596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《中华人民共和国行政处罚法》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编制依据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1"/>
          <p:cNvSpPr txBox="1"/>
          <p:nvPr/>
        </p:nvSpPr>
        <p:spPr>
          <a:xfrm>
            <a:off x="944268" y="1768865"/>
            <a:ext cx="5995670" cy="8756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《国务院办公厅关于进一步规范行政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裁量权基准制定和管理工作的意见》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944268" y="5011175"/>
            <a:ext cx="63550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《汕头经济特区城市公共汽车交通条例》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944268" y="2713745"/>
            <a:ext cx="5707380" cy="8756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《广东省交通运输厅关于规范行政处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罚自由裁量权的实施办法》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973478" y="3715140"/>
            <a:ext cx="57073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《汕头市规范行政处罚裁量权规定》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949983" y="4357760"/>
            <a:ext cx="57073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《汕头经济特区出租汽车客运条例》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圆角矩形 1"/>
          <p:cNvSpPr/>
          <p:nvPr/>
        </p:nvSpPr>
        <p:spPr>
          <a:xfrm>
            <a:off x="539115" y="273685"/>
            <a:ext cx="3918585" cy="460375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195" name="文本框 6"/>
          <p:cNvSpPr txBox="1"/>
          <p:nvPr/>
        </p:nvSpPr>
        <p:spPr>
          <a:xfrm>
            <a:off x="771188" y="273375"/>
            <a:ext cx="18211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编制原则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611528" y="1124340"/>
            <a:ext cx="863600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Font typeface="Wingdings" panose="05000000000000000000" charset="0"/>
            </a:pPr>
            <a:r>
              <a:rPr lang="zh-CN" altLang="en-US" sz="2550" b="1">
                <a:latin typeface="Arial" panose="020B0604020202020204" pitchFamily="34" charset="0"/>
                <a:ea typeface="宋体" panose="02010600030101010101" pitchFamily="2" charset="-122"/>
              </a:rPr>
              <a:t>一、坚持依法行政，严格确定行政裁量基准的阶次或幅度。</a:t>
            </a:r>
            <a:endParaRPr lang="zh-CN" altLang="en-US" sz="255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4865" y="1916430"/>
            <a:ext cx="8024495" cy="33794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noAutofit/>
          </a:bodyPr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en-US" altLang="zh-CN" sz="2400">
                <a:sym typeface="+mn-ea"/>
              </a:rPr>
              <a:t>     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严格按照《中华人民共和国行政处罚法》有关规定，认真对照《汕头经济特区出租汽车客运条例》《汕头经济特区城市公共汽车交通条例》，结合本市实际，在法定的处罚种类和幅度内进行细化、量化，明确了轻微、较轻、一般、较重、严重、特别严重情节，确保不超出法定幅度。</a:t>
            </a:r>
            <a:endParaRPr lang="zh-CN" altLang="en-US" sz="2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圆角矩形 1"/>
          <p:cNvSpPr/>
          <p:nvPr/>
        </p:nvSpPr>
        <p:spPr>
          <a:xfrm>
            <a:off x="539115" y="273685"/>
            <a:ext cx="3918585" cy="460375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195" name="文本框 6"/>
          <p:cNvSpPr txBox="1"/>
          <p:nvPr/>
        </p:nvSpPr>
        <p:spPr>
          <a:xfrm>
            <a:off x="771188" y="273375"/>
            <a:ext cx="18211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编制原则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1546883" y="1124340"/>
            <a:ext cx="6685280" cy="48323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Font typeface="Wingdings" panose="05000000000000000000" charset="0"/>
            </a:pPr>
            <a:r>
              <a:rPr lang="zh-CN" altLang="en-US" sz="2550" b="1">
                <a:latin typeface="Arial" panose="020B0604020202020204" pitchFamily="34" charset="0"/>
                <a:ea typeface="宋体" panose="02010600030101010101" pitchFamily="2" charset="-122"/>
              </a:rPr>
              <a:t>二、坚持过罚相当原则，体现包容审慎精神。</a:t>
            </a:r>
            <a:endParaRPr lang="zh-CN" altLang="en-US" sz="255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6935" y="1772920"/>
            <a:ext cx="8024495" cy="33794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 anchor="t">
            <a:noAutofit/>
          </a:bodyPr>
          <a:p>
            <a:pPr algn="l">
              <a:lnSpc>
                <a:spcPct val="100000"/>
              </a:lnSpc>
              <a:buFont typeface="Wingdings" panose="05000000000000000000" charset="0"/>
            </a:pPr>
            <a:r>
              <a:rPr lang="en-US" altLang="zh-CN" sz="2400">
                <a:sym typeface="+mn-ea"/>
              </a:rPr>
              <a:t>     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endParaRPr lang="en-US" altLang="zh-CN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l">
              <a:lnSpc>
                <a:spcPct val="100000"/>
              </a:lnSpc>
              <a:buFont typeface="Wingdings" panose="05000000000000000000" charset="0"/>
            </a:pP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根据《中华人民共和国行政处罚法》第三十三条规定“违法行为轻微并及时改正，没有造成危害后果的，不予行政处罚”，充分考量《汕头经济特区出租汽车客运条例》《汕头经济特区城市公共汽车交通条例》的立法原意、执法实践和违法行为危害后果，坚持处罚与教育相结合，发挥行政处罚教育引导公民、法人和其他组织自觉守法的作用，在裁量中科学、合理设置不予处罚条件，加强对当事人的教育，做到宽严相济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endParaRPr lang="en-US" altLang="zh-CN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8" name="文本框 1"/>
          <p:cNvSpPr txBox="1"/>
          <p:nvPr/>
        </p:nvSpPr>
        <p:spPr>
          <a:xfrm>
            <a:off x="539750" y="1628775"/>
            <a:ext cx="8374380" cy="27362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none" anchor="t" anchorCtr="0">
            <a:noAutofit/>
          </a:bodyPr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en-US" altLang="zh-CN" sz="255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本《裁量基准表》行政处罚自由裁量基准项目为道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路运政，交通行政处罚门类共70项。每一个交通行政处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罚项目的违法行为、违反条款、处罚依据、违法程度、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情节与危害后果、裁量标准等都以表格的形式详细列明。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编制内容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l="-14000"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39115" y="273685"/>
            <a:ext cx="3917950" cy="482600"/>
            <a:chOff x="849" y="431"/>
            <a:chExt cx="6170" cy="760"/>
          </a:xfrm>
        </p:grpSpPr>
        <p:sp>
          <p:nvSpPr>
            <p:cNvPr id="2" name="圆角矩形 1"/>
            <p:cNvSpPr/>
            <p:nvPr/>
          </p:nvSpPr>
          <p:spPr>
            <a:xfrm>
              <a:off x="849" y="431"/>
              <a:ext cx="6171" cy="725"/>
            </a:xfrm>
            <a:prstGeom prst="roundRect">
              <a:avLst/>
            </a:prstGeom>
            <a:solidFill>
              <a:schemeClr val="accent1">
                <a:alpha val="7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195" name="文本框 6"/>
            <p:cNvSpPr txBox="1"/>
            <p:nvPr/>
          </p:nvSpPr>
          <p:spPr>
            <a:xfrm>
              <a:off x="1214" y="431"/>
              <a:ext cx="2868" cy="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marL="342900" indent="-342900">
                <a:buFont typeface="Wingdings" panose="05000000000000000000" charset="0"/>
                <a:buChar char="Ø"/>
              </a:pPr>
              <a:r>
                <a:rPr lang="zh-CN" altLang="en-US" sz="2550">
                  <a:latin typeface="Arial" panose="020B0604020202020204" pitchFamily="34" charset="0"/>
                  <a:ea typeface="宋体" panose="02010600030101010101" pitchFamily="2" charset="-122"/>
                </a:rPr>
                <a:t>编制内容</a:t>
              </a:r>
              <a:endParaRPr lang="zh-CN" altLang="en-US" sz="255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1"/>
          <p:cNvSpPr txBox="1"/>
          <p:nvPr/>
        </p:nvSpPr>
        <p:spPr>
          <a:xfrm>
            <a:off x="827405" y="1270635"/>
            <a:ext cx="7650480" cy="30130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chemeClr val="accent1"/>
              </a:gs>
              <a:gs pos="70000">
                <a:schemeClr val="accent1">
                  <a:lumMod val="45000"/>
                  <a:lumOff val="55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none" anchor="t" anchorCtr="0">
            <a:noAutofit/>
          </a:bodyPr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550">
                <a:latin typeface="Arial" panose="020B0604020202020204" pitchFamily="34" charset="0"/>
                <a:ea typeface="宋体" panose="02010600030101010101" pitchFamily="2" charset="-122"/>
              </a:rPr>
              <a:t>违法行为。</a:t>
            </a:r>
            <a:r>
              <a:rPr lang="zh-CN" altLang="en-US" sz="2550">
                <a:sym typeface="+mn-ea"/>
              </a:rPr>
              <a:t>根据法规中的“法律责任”部分的条</a:t>
            </a:r>
            <a:endParaRPr lang="zh-CN" altLang="en-US" sz="2550">
              <a:sym typeface="+mn-ea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en-US" altLang="zh-CN" sz="2550">
                <a:sym typeface="+mn-ea"/>
              </a:rPr>
              <a:t>    </a:t>
            </a:r>
            <a:r>
              <a:rPr lang="zh-CN" altLang="en-US" sz="2550">
                <a:sym typeface="+mn-ea"/>
              </a:rPr>
              <a:t>款确定，描述与其基本一致。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550">
                <a:sym typeface="+mn-ea"/>
              </a:rPr>
              <a:t>违反条款。某种具体违法行为所违反的实体条款。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550">
                <a:sym typeface="+mn-ea"/>
              </a:rPr>
              <a:t>处罚依据。某种具体违法行为所对应的法律责任</a:t>
            </a:r>
            <a:endParaRPr lang="zh-CN" altLang="en-US" sz="2550">
              <a:sym typeface="+mn-ea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r>
              <a:rPr lang="en-US" altLang="zh-CN" sz="2550">
                <a:sym typeface="+mn-ea"/>
              </a:rPr>
              <a:t>    </a:t>
            </a:r>
            <a:r>
              <a:rPr lang="zh-CN" altLang="en-US" sz="2550">
                <a:sym typeface="+mn-ea"/>
              </a:rPr>
              <a:t>条款。</a:t>
            </a: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endParaRPr lang="zh-CN" altLang="en-US" sz="2550">
              <a:sym typeface="+mn-ea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endParaRPr lang="zh-CN" altLang="en-US" sz="2550">
              <a:sym typeface="+mn-ea"/>
            </a:endParaRPr>
          </a:p>
          <a:p>
            <a:pPr algn="l">
              <a:lnSpc>
                <a:spcPct val="150000"/>
              </a:lnSpc>
              <a:buFont typeface="Wingdings" panose="05000000000000000000" charset="0"/>
            </a:pP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endParaRPr lang="zh-CN" altLang="en-US" sz="25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9525">
          <a:noFill/>
        </a:ln>
      </a:spPr>
      <a:bodyPr wrap="square" anchor="t">
        <a:spAutoFit/>
      </a:bodyPr>
      <a:lstStyle>
        <a:defPPr>
          <a:defRPr lang="en-US" altLang="zh-CN" sz="2400">
            <a:latin typeface="Arial" panose="020B0604020202020204" pitchFamily="34" charset="0"/>
            <a:ea typeface="宋体" panose="02010600030101010101" pitchFamily="2" charset="-122"/>
          </a:defRPr>
        </a:defPPr>
      </a:lstStyle>
    </a:tx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9525">
          <a:noFill/>
        </a:ln>
      </a:spPr>
      <a:bodyPr wrap="square" anchor="t">
        <a:spAutoFit/>
      </a:bodyPr>
      <a:lstStyle>
        <a:defPPr>
          <a:defRPr lang="en-US" altLang="zh-CN" sz="2400">
            <a:latin typeface="Arial" panose="020B0604020202020204" pitchFamily="34" charset="0"/>
            <a:ea typeface="宋体" panose="02010600030101010101" pitchFamily="2" charset="-122"/>
          </a:defRPr>
        </a:defPPr>
      </a:lstStyle>
    </a:tx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1529</Words>
  <Application>WPS 演示</Application>
  <PresentationFormat/>
  <Paragraphs>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33" baseType="lpstr">
      <vt:lpstr>Arial</vt:lpstr>
      <vt:lpstr>宋体</vt:lpstr>
      <vt:lpstr>Wingdings</vt:lpstr>
      <vt:lpstr>华文行楷</vt:lpstr>
      <vt:lpstr>华文楷体</vt:lpstr>
      <vt:lpstr>Wingdings</vt:lpstr>
      <vt:lpstr>微软雅黑</vt:lpstr>
      <vt:lpstr>Arial Unicode MS</vt:lpstr>
      <vt:lpstr>Calibri</vt:lpstr>
      <vt:lpstr>华文中宋</vt:lpstr>
      <vt:lpstr>仿宋_GB2312</vt:lpstr>
      <vt:lpstr>仿宋</vt:lpstr>
      <vt:lpstr>华文彩云</vt:lpstr>
      <vt:lpstr>华文新魏</vt:lpstr>
      <vt:lpstr>叶根友毛笔行书2.0版</vt:lpstr>
      <vt:lpstr>华文隶书</vt:lpstr>
      <vt:lpstr>华文细黑</vt:lpstr>
      <vt:lpstr>华文琥珀</vt:lpstr>
      <vt:lpstr>华文仿宋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user-gl</cp:lastModifiedBy>
  <cp:revision>72</cp:revision>
  <dcterms:created xsi:type="dcterms:W3CDTF">2020-03-16T07:30:00Z</dcterms:created>
  <dcterms:modified xsi:type="dcterms:W3CDTF">2024-05-16T09:52:33Z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556B68AA6873435AA1FC28192D45C799</vt:lpwstr>
  </property>
</Properties>
</file>