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5399405" cy="7920355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9" userDrawn="1">
          <p15:clr>
            <a:srgbClr val="A4A3A4"/>
          </p15:clr>
        </p15:guide>
        <p15:guide id="2" pos="17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14"/>
    <p:restoredTop sz="94675"/>
  </p:normalViewPr>
  <p:slideViewPr>
    <p:cSldViewPr showGuides="1">
      <p:cViewPr varScale="1">
        <p:scale>
          <a:sx n="150" d="100"/>
          <a:sy n="150" d="100"/>
        </p:scale>
        <p:origin x="3024" y="176"/>
      </p:cViewPr>
      <p:guideLst>
        <p:guide orient="horz" pos="2479"/>
        <p:guide pos="17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149" y="1296433"/>
            <a:ext cx="4050892" cy="2757898"/>
          </a:xfrm>
        </p:spPr>
        <p:txBody>
          <a:bodyPr anchor="b"/>
          <a:lstStyle>
            <a:lvl1pPr algn="ctr">
              <a:defRPr sz="2655"/>
            </a:lvl1pPr>
          </a:lstStyle>
          <a:p>
            <a:pPr fontAlgn="base"/>
            <a:r>
              <a:rPr lang="zh-CN" altLang="en-US" sz="265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75149" y="4160687"/>
            <a:ext cx="4050892" cy="1912558"/>
          </a:xfrm>
        </p:spPr>
        <p:txBody>
          <a:bodyPr/>
          <a:lstStyle>
            <a:lvl1pPr marL="0" indent="0" algn="ctr">
              <a:buNone/>
              <a:defRPr sz="1065"/>
            </a:lvl1pPr>
            <a:lvl2pPr marL="202565" indent="0" algn="ctr">
              <a:buNone/>
              <a:defRPr sz="885"/>
            </a:lvl2pPr>
            <a:lvl3pPr marL="405130" indent="0" algn="ctr">
              <a:buNone/>
              <a:defRPr sz="795"/>
            </a:lvl3pPr>
            <a:lvl4pPr marL="607695" indent="0" algn="ctr">
              <a:buNone/>
              <a:defRPr sz="710"/>
            </a:lvl4pPr>
            <a:lvl5pPr marL="810260" indent="0" algn="ctr">
              <a:buNone/>
              <a:defRPr sz="710"/>
            </a:lvl5pPr>
            <a:lvl6pPr marL="1012190" indent="0" algn="ctr">
              <a:buNone/>
              <a:defRPr sz="710"/>
            </a:lvl6pPr>
            <a:lvl7pPr marL="1214755" indent="0" algn="ctr">
              <a:buNone/>
              <a:defRPr sz="710"/>
            </a:lvl7pPr>
            <a:lvl8pPr marL="1417320" indent="0" algn="ctr">
              <a:buNone/>
              <a:defRPr sz="710"/>
            </a:lvl8pPr>
            <a:lvl9pPr marL="1619885" indent="0" algn="ctr">
              <a:buNone/>
              <a:defRPr sz="710"/>
            </a:lvl9pPr>
          </a:lstStyle>
          <a:p>
            <a:pPr fontAlgn="base"/>
            <a:r>
              <a:rPr lang="zh-CN" altLang="en-US" sz="106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915862" y="317232"/>
            <a:ext cx="1215268" cy="675905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0059" y="317232"/>
            <a:ext cx="3575352" cy="675905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518" y="1974906"/>
            <a:ext cx="4658526" cy="3295175"/>
          </a:xfrm>
        </p:spPr>
        <p:txBody>
          <a:bodyPr anchor="b"/>
          <a:lstStyle>
            <a:lvl1pPr>
              <a:defRPr sz="2655"/>
            </a:lvl1pPr>
          </a:lstStyle>
          <a:p>
            <a:pPr fontAlgn="base"/>
            <a:r>
              <a:rPr lang="zh-CN" altLang="en-US" sz="265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8518" y="5301254"/>
            <a:ext cx="4658526" cy="1732855"/>
          </a:xfrm>
        </p:spPr>
        <p:txBody>
          <a:bodyPr/>
          <a:lstStyle>
            <a:lvl1pPr marL="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1pPr>
            <a:lvl2pPr marL="202565" indent="0">
              <a:buNone/>
              <a:defRPr sz="885">
                <a:solidFill>
                  <a:schemeClr val="tx1">
                    <a:tint val="75000"/>
                  </a:schemeClr>
                </a:solidFill>
              </a:defRPr>
            </a:lvl2pPr>
            <a:lvl3pPr marL="405130" indent="0">
              <a:buNone/>
              <a:defRPr sz="795">
                <a:solidFill>
                  <a:schemeClr val="tx1">
                    <a:tint val="75000"/>
                  </a:schemeClr>
                </a:solidFill>
              </a:defRPr>
            </a:lvl3pPr>
            <a:lvl4pPr marL="60769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4pPr>
            <a:lvl5pPr marL="810260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5pPr>
            <a:lvl6pPr marL="1012190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6pPr>
            <a:lvl7pPr marL="121475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7pPr>
            <a:lvl8pPr marL="1417320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8pPr>
            <a:lvl9pPr marL="161988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0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70059" y="1848379"/>
            <a:ext cx="2381925" cy="522790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749205" y="1848379"/>
            <a:ext cx="2381925" cy="522790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035" y="421753"/>
            <a:ext cx="4658526" cy="1531148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5754" y="2054260"/>
            <a:ext cx="2159047" cy="951695"/>
          </a:xfrm>
        </p:spPr>
        <p:txBody>
          <a:bodyPr anchor="ctr"/>
          <a:lstStyle>
            <a:lvl1pPr marL="0" indent="0">
              <a:buNone/>
              <a:defRPr sz="1240"/>
            </a:lvl1pPr>
            <a:lvl2pPr marL="202565" indent="0">
              <a:buNone/>
              <a:defRPr sz="1065"/>
            </a:lvl2pPr>
            <a:lvl3pPr marL="405130" indent="0">
              <a:buNone/>
              <a:defRPr sz="885"/>
            </a:lvl3pPr>
            <a:lvl4pPr marL="607695" indent="0">
              <a:buNone/>
              <a:defRPr sz="795"/>
            </a:lvl4pPr>
            <a:lvl5pPr marL="810260" indent="0">
              <a:buNone/>
              <a:defRPr sz="795"/>
            </a:lvl5pPr>
            <a:lvl6pPr marL="1012190" indent="0">
              <a:buNone/>
              <a:defRPr sz="795"/>
            </a:lvl6pPr>
            <a:lvl7pPr marL="1214755" indent="0">
              <a:buNone/>
              <a:defRPr sz="795"/>
            </a:lvl7pPr>
            <a:lvl8pPr marL="1417320" indent="0">
              <a:buNone/>
              <a:defRPr sz="795"/>
            </a:lvl8pPr>
            <a:lvl9pPr marL="1619885" indent="0">
              <a:buNone/>
              <a:defRPr sz="795"/>
            </a:lvl9pPr>
          </a:lstStyle>
          <a:p>
            <a:pPr lvl="0" fontAlgn="base"/>
            <a:r>
              <a:rPr lang="zh-CN" altLang="en-US" sz="124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754" y="3078759"/>
            <a:ext cx="2159047" cy="407087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771891" y="2054260"/>
            <a:ext cx="2169680" cy="951695"/>
          </a:xfrm>
        </p:spPr>
        <p:txBody>
          <a:bodyPr anchor="ctr"/>
          <a:lstStyle>
            <a:lvl1pPr marL="0" indent="0">
              <a:buNone/>
              <a:defRPr sz="1240"/>
            </a:lvl1pPr>
            <a:lvl2pPr marL="202565" indent="0">
              <a:buNone/>
              <a:defRPr sz="1065"/>
            </a:lvl2pPr>
            <a:lvl3pPr marL="405130" indent="0">
              <a:buNone/>
              <a:defRPr sz="885"/>
            </a:lvl3pPr>
            <a:lvl4pPr marL="607695" indent="0">
              <a:buNone/>
              <a:defRPr sz="795"/>
            </a:lvl4pPr>
            <a:lvl5pPr marL="810260" indent="0">
              <a:buNone/>
              <a:defRPr sz="795"/>
            </a:lvl5pPr>
            <a:lvl6pPr marL="1012190" indent="0">
              <a:buNone/>
              <a:defRPr sz="795"/>
            </a:lvl6pPr>
            <a:lvl7pPr marL="1214755" indent="0">
              <a:buNone/>
              <a:defRPr sz="795"/>
            </a:lvl7pPr>
            <a:lvl8pPr marL="1417320" indent="0">
              <a:buNone/>
              <a:defRPr sz="795"/>
            </a:lvl8pPr>
            <a:lvl9pPr marL="1619885" indent="0">
              <a:buNone/>
              <a:defRPr sz="795"/>
            </a:lvl9pPr>
          </a:lstStyle>
          <a:p>
            <a:pPr lvl="0" fontAlgn="base"/>
            <a:r>
              <a:rPr lang="zh-CN" altLang="en-US" sz="124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771891" y="3078759"/>
            <a:ext cx="2169680" cy="407087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035" y="528108"/>
            <a:ext cx="1742024" cy="1848379"/>
          </a:xfrm>
        </p:spPr>
        <p:txBody>
          <a:bodyPr anchor="b"/>
          <a:lstStyle>
            <a:lvl1pPr>
              <a:defRPr sz="1415"/>
            </a:lvl1pPr>
          </a:lstStyle>
          <a:p>
            <a:pPr fontAlgn="base"/>
            <a:r>
              <a:rPr lang="zh-CN" altLang="en-US" sz="141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6209" y="1140567"/>
            <a:ext cx="2734352" cy="5629488"/>
          </a:xfrm>
        </p:spPr>
        <p:txBody>
          <a:bodyPr/>
          <a:lstStyle>
            <a:lvl1pPr>
              <a:defRPr sz="1415"/>
            </a:lvl1pPr>
            <a:lvl2pPr>
              <a:defRPr sz="1240"/>
            </a:lvl2pPr>
            <a:lvl3pPr>
              <a:defRPr sz="1065"/>
            </a:lvl3pPr>
            <a:lvl4pPr>
              <a:defRPr sz="885"/>
            </a:lvl4pPr>
            <a:lvl5pPr>
              <a:defRPr sz="885"/>
            </a:lvl5pPr>
            <a:lvl6pPr>
              <a:defRPr sz="885"/>
            </a:lvl6pPr>
            <a:lvl7pPr>
              <a:defRPr sz="885"/>
            </a:lvl7pPr>
            <a:lvl8pPr>
              <a:defRPr sz="885"/>
            </a:lvl8pPr>
            <a:lvl9pPr>
              <a:defRPr sz="885"/>
            </a:lvl9pPr>
          </a:lstStyle>
          <a:p>
            <a:pPr lvl="0" fontAlgn="base"/>
            <a:r>
              <a:rPr lang="zh-CN" altLang="en-US" sz="141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24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06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88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88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2035" y="2376487"/>
            <a:ext cx="1742024" cy="4402736"/>
          </a:xfrm>
        </p:spPr>
        <p:txBody>
          <a:bodyPr/>
          <a:lstStyle>
            <a:lvl1pPr marL="0" indent="0">
              <a:buNone/>
              <a:defRPr sz="710"/>
            </a:lvl1pPr>
            <a:lvl2pPr marL="202565" indent="0">
              <a:buNone/>
              <a:defRPr sz="620"/>
            </a:lvl2pPr>
            <a:lvl3pPr marL="405130" indent="0">
              <a:buNone/>
              <a:defRPr sz="530"/>
            </a:lvl3pPr>
            <a:lvl4pPr marL="607695" indent="0">
              <a:buNone/>
              <a:defRPr sz="445"/>
            </a:lvl4pPr>
            <a:lvl5pPr marL="810260" indent="0">
              <a:buNone/>
              <a:defRPr sz="445"/>
            </a:lvl5pPr>
            <a:lvl6pPr marL="1012190" indent="0">
              <a:buNone/>
              <a:defRPr sz="445"/>
            </a:lvl6pPr>
            <a:lvl7pPr marL="1214755" indent="0">
              <a:buNone/>
              <a:defRPr sz="445"/>
            </a:lvl7pPr>
            <a:lvl8pPr marL="1417320" indent="0">
              <a:buNone/>
              <a:defRPr sz="445"/>
            </a:lvl8pPr>
            <a:lvl9pPr marL="1619885" indent="0">
              <a:buNone/>
              <a:defRPr sz="445"/>
            </a:lvl9pPr>
          </a:lstStyle>
          <a:p>
            <a:pPr lvl="0" fontAlgn="base"/>
            <a:r>
              <a:rPr lang="zh-CN" altLang="en-US" sz="71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035" y="528108"/>
            <a:ext cx="1845295" cy="1848379"/>
          </a:xfrm>
        </p:spPr>
        <p:txBody>
          <a:bodyPr anchor="b"/>
          <a:lstStyle>
            <a:lvl1pPr>
              <a:defRPr sz="1415"/>
            </a:lvl1pPr>
          </a:lstStyle>
          <a:p>
            <a:pPr fontAlgn="base"/>
            <a:r>
              <a:rPr lang="zh-CN" altLang="en-US" sz="141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96209" y="528109"/>
            <a:ext cx="2734352" cy="6241946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415"/>
            </a:lvl1pPr>
            <a:lvl2pPr marL="202565" indent="0">
              <a:buNone/>
              <a:defRPr sz="1240"/>
            </a:lvl2pPr>
            <a:lvl3pPr marL="405130" indent="0">
              <a:buNone/>
              <a:defRPr sz="1065"/>
            </a:lvl3pPr>
            <a:lvl4pPr marL="607695" indent="0">
              <a:buNone/>
              <a:defRPr sz="885"/>
            </a:lvl4pPr>
            <a:lvl5pPr marL="810260" indent="0">
              <a:buNone/>
              <a:defRPr sz="885"/>
            </a:lvl5pPr>
            <a:lvl6pPr marL="1012190" indent="0">
              <a:buNone/>
              <a:defRPr sz="885"/>
            </a:lvl6pPr>
            <a:lvl7pPr marL="1214755" indent="0">
              <a:buNone/>
              <a:defRPr sz="885"/>
            </a:lvl7pPr>
            <a:lvl8pPr marL="1417320" indent="0">
              <a:buNone/>
              <a:defRPr sz="885"/>
            </a:lvl8pPr>
            <a:lvl9pPr marL="1619885" indent="0">
              <a:buNone/>
              <a:defRPr sz="885"/>
            </a:lvl9pPr>
          </a:lstStyle>
          <a:p>
            <a:pPr marL="0" marR="0" lvl="0" indent="0" algn="l" defTabSz="539750" rtl="0" eaLnBrk="1" fontAlgn="base" latinLnBrk="0" hangingPunct="1">
              <a:lnSpc>
                <a:spcPct val="100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1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2035" y="2376487"/>
            <a:ext cx="1845295" cy="4402736"/>
          </a:xfrm>
        </p:spPr>
        <p:txBody>
          <a:bodyPr/>
          <a:lstStyle>
            <a:lvl1pPr marL="0" indent="0">
              <a:buNone/>
              <a:defRPr sz="885"/>
            </a:lvl1pPr>
            <a:lvl2pPr marL="202565" indent="0">
              <a:buNone/>
              <a:defRPr sz="795"/>
            </a:lvl2pPr>
            <a:lvl3pPr marL="405130" indent="0">
              <a:buNone/>
              <a:defRPr sz="710"/>
            </a:lvl3pPr>
            <a:lvl4pPr marL="607695" indent="0">
              <a:buNone/>
              <a:defRPr sz="620"/>
            </a:lvl4pPr>
            <a:lvl5pPr marL="810260" indent="0">
              <a:buNone/>
              <a:defRPr sz="620"/>
            </a:lvl5pPr>
            <a:lvl6pPr marL="1012190" indent="0">
              <a:buNone/>
              <a:defRPr sz="620"/>
            </a:lvl6pPr>
            <a:lvl7pPr marL="1214755" indent="0">
              <a:buNone/>
              <a:defRPr sz="620"/>
            </a:lvl7pPr>
            <a:lvl8pPr marL="1417320" indent="0">
              <a:buNone/>
              <a:defRPr sz="620"/>
            </a:lvl8pPr>
            <a:lvl9pPr marL="1619885" indent="0">
              <a:buNone/>
              <a:defRPr sz="620"/>
            </a:lvl9pPr>
          </a:lstStyle>
          <a:p>
            <a:pPr lvl="0" fontAlgn="base"/>
            <a:r>
              <a:rPr lang="zh-CN" altLang="en-US" sz="88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269875" y="317500"/>
            <a:ext cx="4860925" cy="1320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269875" y="1847850"/>
            <a:ext cx="4860925" cy="5229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269875" y="7215188"/>
            <a:ext cx="1260475" cy="5492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825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844675" y="7215188"/>
            <a:ext cx="1709738" cy="5492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825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2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3871913" y="7215188"/>
            <a:ext cx="1258888" cy="549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8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539750" rtl="0" fontAlgn="base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975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53975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53975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53975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53975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53975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53975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539750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03200" indent="-203200" algn="l" defTabSz="539750" rtl="0" fontAlgn="base">
        <a:spcBef>
          <a:spcPts val="5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38150" lvl="1" indent="-168275" algn="l" defTabSz="539750" rtl="0" fontAlgn="base">
        <a:spcBef>
          <a:spcPts val="5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5005" lvl="2" indent="-135255" algn="l" defTabSz="539750" rtl="0" fontAlgn="base">
        <a:spcBef>
          <a:spcPts val="5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4880" lvl="3" indent="-135255" algn="l" defTabSz="539750" rtl="0" fontAlgn="base">
        <a:spcBef>
          <a:spcPts val="50"/>
        </a:spcBef>
        <a:spcAft>
          <a:spcPct val="0"/>
        </a:spcAft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14755" lvl="4" indent="-135255" algn="l" defTabSz="539750" rtl="0" fontAlgn="base">
        <a:spcBef>
          <a:spcPts val="50"/>
        </a:spcBef>
        <a:spcAft>
          <a:spcPct val="0"/>
        </a:spcAft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85265" lvl="5" indent="-135255" algn="l" defTabSz="539750" eaLnBrk="1" fontAlgn="base" latinLnBrk="0" hangingPunct="1">
        <a:lnSpc>
          <a:spcPct val="100000"/>
        </a:lnSpc>
        <a:spcBef>
          <a:spcPts val="55"/>
        </a:spcBef>
        <a:spcAft>
          <a:spcPct val="0"/>
        </a:spcAft>
        <a:buChar char="»"/>
        <a:defRPr sz="11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55140" lvl="6" indent="-135255" algn="l" defTabSz="539750" eaLnBrk="1" fontAlgn="base" latinLnBrk="0" hangingPunct="1">
        <a:lnSpc>
          <a:spcPct val="100000"/>
        </a:lnSpc>
        <a:spcBef>
          <a:spcPts val="55"/>
        </a:spcBef>
        <a:spcAft>
          <a:spcPct val="0"/>
        </a:spcAft>
        <a:buChar char="»"/>
        <a:defRPr sz="11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5015" lvl="7" indent="-135255" algn="l" defTabSz="539750" eaLnBrk="1" fontAlgn="base" latinLnBrk="0" hangingPunct="1">
        <a:lnSpc>
          <a:spcPct val="100000"/>
        </a:lnSpc>
        <a:spcBef>
          <a:spcPts val="55"/>
        </a:spcBef>
        <a:spcAft>
          <a:spcPct val="0"/>
        </a:spcAft>
        <a:buChar char="»"/>
        <a:defRPr sz="11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94890" lvl="8" indent="-135255" algn="l" defTabSz="539750" eaLnBrk="1" fontAlgn="base" latinLnBrk="0" hangingPunct="1">
        <a:lnSpc>
          <a:spcPct val="100000"/>
        </a:lnSpc>
        <a:spcBef>
          <a:spcPts val="55"/>
        </a:spcBef>
        <a:spcAft>
          <a:spcPct val="0"/>
        </a:spcAft>
        <a:buChar char="»"/>
        <a:defRPr sz="11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397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87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53975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81026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08013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35001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161988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88976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16027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53022" y="17557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填写要求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827530" y="6966585"/>
            <a:ext cx="3551555" cy="918845"/>
            <a:chOff x="4001597" y="5613400"/>
            <a:chExt cx="8190403" cy="1244600"/>
          </a:xfrm>
        </p:grpSpPr>
        <p:sp>
          <p:nvSpPr>
            <p:cNvPr id="25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79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等腰三角形 25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gradFill>
              <a:gsLst>
                <a:gs pos="51300">
                  <a:srgbClr val="32B0EA"/>
                </a:gs>
                <a:gs pos="0">
                  <a:srgbClr val="005F9F"/>
                </a:gs>
                <a:gs pos="100000">
                  <a:srgbClr val="ADDCE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79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-317" y="1224915"/>
            <a:ext cx="288925" cy="460375"/>
          </a:xfrm>
          <a:prstGeom prst="rect">
            <a:avLst/>
          </a:prstGeom>
          <a:gradFill>
            <a:gsLst>
              <a:gs pos="50000">
                <a:srgbClr val="3474CB"/>
              </a:gs>
              <a:gs pos="0">
                <a:srgbClr val="03BEC1"/>
              </a:gs>
              <a:gs pos="100000">
                <a:srgbClr val="8E52D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文本框 3"/>
          <p:cNvSpPr txBox="1"/>
          <p:nvPr/>
        </p:nvSpPr>
        <p:spPr>
          <a:xfrm>
            <a:off x="394970" y="1223010"/>
            <a:ext cx="47377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案例名称</a:t>
            </a:r>
            <a:r>
              <a:rPr lang="en-US" sz="1800" b="1">
                <a:latin typeface="微软雅黑" panose="020B0503020204020204" charset="-122"/>
                <a:ea typeface="微软雅黑" panose="020B0503020204020204" charset="-122"/>
              </a:rPr>
              <a:t>XXXXXXXXXXXX</a:t>
            </a:r>
            <a:endParaRPr lang="en-US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1" name="文本框 6"/>
          <p:cNvSpPr txBox="1"/>
          <p:nvPr>
            <p:custDataLst>
              <p:tags r:id="rId4"/>
            </p:custDataLst>
          </p:nvPr>
        </p:nvSpPr>
        <p:spPr>
          <a:xfrm>
            <a:off x="376873" y="2377123"/>
            <a:ext cx="83629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2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案例情况</a:t>
            </a:r>
            <a:r>
              <a:rPr lang="en-US" altLang="zh-CN" sz="12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altLang="zh-CN" sz="12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2" name="文本框 8"/>
          <p:cNvSpPr txBox="1"/>
          <p:nvPr>
            <p:custDataLst>
              <p:tags r:id="rId5"/>
            </p:custDataLst>
          </p:nvPr>
        </p:nvSpPr>
        <p:spPr>
          <a:xfrm>
            <a:off x="376873" y="2630170"/>
            <a:ext cx="4657725" cy="506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重点介绍基本情况和应用成效，包括项目背景、解决方案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关键技术、核心指标、亮点优势等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、成效价值、推情况、所获荣誉等。总共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500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字左右。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8" name="文本框 8"/>
          <p:cNvSpPr txBox="1"/>
          <p:nvPr/>
        </p:nvSpPr>
        <p:spPr>
          <a:xfrm>
            <a:off x="755650" y="5493385"/>
            <a:ext cx="3879215" cy="299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提供案例图片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张，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JPG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格式，大小不低于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3MB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，比例为横版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16:9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4:3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63" name="组合 4"/>
          <p:cNvGrpSpPr/>
          <p:nvPr/>
        </p:nvGrpSpPr>
        <p:grpSpPr>
          <a:xfrm>
            <a:off x="479743" y="4103757"/>
            <a:ext cx="4445000" cy="2632710"/>
            <a:chOff x="735" y="6131"/>
            <a:chExt cx="7000" cy="4145"/>
          </a:xfrm>
        </p:grpSpPr>
        <p:sp>
          <p:nvSpPr>
            <p:cNvPr id="7" name="矩形 6"/>
            <p:cNvSpPr/>
            <p:nvPr/>
          </p:nvSpPr>
          <p:spPr>
            <a:xfrm>
              <a:off x="735" y="6131"/>
              <a:ext cx="7000" cy="4145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065" name="文本框 11"/>
            <p:cNvSpPr txBox="1"/>
            <p:nvPr/>
          </p:nvSpPr>
          <p:spPr>
            <a:xfrm>
              <a:off x="3450" y="7515"/>
              <a:ext cx="1270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/>
            <a:p>
              <a:pPr algn="ctr"/>
              <a:r>
                <a:rPr lang="zh-CN" altLang="en-US" sz="16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rPr>
                <a:t>图片</a:t>
              </a:r>
              <a:endPara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文本框 8"/>
          <p:cNvSpPr txBox="1"/>
          <p:nvPr/>
        </p:nvSpPr>
        <p:spPr>
          <a:xfrm>
            <a:off x="395605" y="3164840"/>
            <a:ext cx="2152015" cy="7727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联系人：张三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职务：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手机号码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: 1350XXXXXXXX </a:t>
            </a:r>
            <a:endParaRPr lang="en-US" altLang="zh-CN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联系地址：深圳市福田区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路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大厦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层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377190" y="1789430"/>
            <a:ext cx="2077720" cy="330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2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报送单位：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深圳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市*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**</a:t>
            </a:r>
            <a:endParaRPr lang="zh-CN" altLang="en-US" sz="12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055" y="576580"/>
            <a:ext cx="4305300" cy="535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12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应用</a:t>
            </a:r>
            <a:r>
              <a:rPr lang="zh-CN" altLang="en-US" sz="12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场景：</a:t>
            </a:r>
            <a:endParaRPr lang="zh-CN" altLang="en-US" sz="12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应用领域：请参照附表选择应用场景。如不在表内，可写其他，并在后面注明细分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场景）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ClrTx/>
              <a:buSzTx/>
              <a:buFontTx/>
            </a:pP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>
            <a:off x="483235" y="2247900"/>
            <a:ext cx="4433888" cy="0"/>
          </a:xfrm>
          <a:prstGeom prst="line">
            <a:avLst/>
          </a:prstGeom>
          <a:ln w="12700"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744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317" y="937895"/>
            <a:ext cx="288925" cy="460375"/>
          </a:xfrm>
          <a:prstGeom prst="rect">
            <a:avLst/>
          </a:prstGeom>
          <a:gradFill>
            <a:gsLst>
              <a:gs pos="50000">
                <a:srgbClr val="3474CB"/>
              </a:gs>
              <a:gs pos="0">
                <a:srgbClr val="03BEC1"/>
              </a:gs>
              <a:gs pos="100000">
                <a:srgbClr val="8E52D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文本框 3"/>
          <p:cNvSpPr txBox="1"/>
          <p:nvPr/>
        </p:nvSpPr>
        <p:spPr>
          <a:xfrm>
            <a:off x="394970" y="749935"/>
            <a:ext cx="4737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无人机赋能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区水域生态与安全立体巡查，提升水域监管效能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2" name="文本框 8"/>
          <p:cNvSpPr txBox="1"/>
          <p:nvPr>
            <p:custDataLst>
              <p:tags r:id="rId1"/>
            </p:custDataLst>
          </p:nvPr>
        </p:nvSpPr>
        <p:spPr>
          <a:xfrm>
            <a:off x="288925" y="1374775"/>
            <a:ext cx="4657725" cy="32664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just">
              <a:lnSpc>
                <a:spcPct val="150000"/>
              </a:lnSpc>
            </a:pP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为破解传统水域管理中存在的地形限制、效率低下、响应滞后等难题，深圳市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区创新构建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无人机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+”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水域立体巡查新模式，实现生态监测与安全防控一体化管理。通过无人机技术，将过去分散、被动、低效的水域管理模式，转型升级为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监测、识别、推送、处置、复查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的全流程智能化闭环管理，大幅提升了工作效率与监管覆盖面，实现了从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人防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到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技防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的战略性跨越，打造了智慧城市精细化管理的福田样板。针对空气与水体环境，规划特定巡检航线开展常态化监测，累计完成气体检测飞行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余架次，输出专业报告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24 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份；利用多光谱传感器高频巡查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条水域航线，识别异常情况逾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60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起，巡检超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000 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架次，为生态保护提供有力数据支撑。夏季响应防溺水需求，在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河等重点水域执行巡查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380 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余架次，通过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无人机空中实时喊话警示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地面人员联动处置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的高效协同模式处置风险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余起，构筑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空中安全防护网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。针对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水库违规垂钓，开展专项巡查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120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余架次，高效处理违规事件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余起，显著提升水域监管效能。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该场景以无人机作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空中卫士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，突破地形限制，实现全方位无死角巡查，大幅增强水域安全性；操作便捷高效，一键规划航线即可开展多场景常态化监测与专项整治，节省大量人力物力；依托智能系统构建全流程闭环管理，精准高效处置水域问题，为智慧城市水域精细化管理开辟创新路径。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>
            <a:off x="467360" y="1417955"/>
            <a:ext cx="4433888" cy="0"/>
          </a:xfrm>
          <a:prstGeom prst="line">
            <a:avLst/>
          </a:prstGeom>
          <a:ln w="12700"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8"/>
          <p:cNvSpPr txBox="1"/>
          <p:nvPr/>
        </p:nvSpPr>
        <p:spPr>
          <a:xfrm>
            <a:off x="288925" y="6705600"/>
            <a:ext cx="2152015" cy="7727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9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联系人：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张三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职务：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科长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手机号码</a:t>
            </a:r>
            <a:r>
              <a:rPr lang="en-US" altLang="zh-CN" sz="9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: 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1350XXXXXXXX </a:t>
            </a:r>
            <a:endParaRPr lang="en-US" altLang="zh-CN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联系地址：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深圳市福田区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路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大厦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层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419735" y="1139825"/>
            <a:ext cx="2077720" cy="330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深圳市</a:t>
            </a:r>
            <a:r>
              <a:rPr lang="en-US" altLang="zh-CN" sz="9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endParaRPr lang="zh-CN" altLang="en-US" sz="9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190" y="504190"/>
            <a:ext cx="4333240" cy="285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12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应用领域：</a:t>
            </a:r>
            <a:r>
              <a:rPr lang="zh-CN" altLang="en-US" sz="10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生态管理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0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水库河道巡查</a:t>
            </a:r>
            <a:endParaRPr lang="zh-CN" altLang="en-US" sz="10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>
            <a:off x="1751846" y="6946722"/>
            <a:ext cx="3627239" cy="938709"/>
            <a:chOff x="4001597" y="5613400"/>
            <a:chExt cx="8190403" cy="1244600"/>
          </a:xfrm>
        </p:grpSpPr>
        <p:sp>
          <p:nvSpPr>
            <p:cNvPr id="14" name="任意多边形: 形状 8"/>
            <p:cNvSpPr/>
            <p:nvPr>
              <p:custDataLst>
                <p:tags r:id="rId4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79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5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gradFill>
              <a:gsLst>
                <a:gs pos="51300">
                  <a:srgbClr val="32B0EA"/>
                </a:gs>
                <a:gs pos="0">
                  <a:srgbClr val="005F9F"/>
                </a:gs>
                <a:gs pos="100000">
                  <a:srgbClr val="ADDCE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79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3022" y="17557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示例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35" y="4538980"/>
            <a:ext cx="4527550" cy="22491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DIAGRAM_VIRTUALLY_FRAME" val="{&quot;height&quot;:187.07503937007874,&quot;left&quot;:28.37503937007873,&quot;top&quot;:68,&quot;width&quot;:760.7}"/>
</p:tagLst>
</file>

<file path=ppt/tags/tag5.xml><?xml version="1.0" encoding="utf-8"?>
<p:tagLst xmlns:p="http://schemas.openxmlformats.org/presentationml/2006/main">
  <p:tag name="KSO_WM_DIAGRAM_VIRTUALLY_FRAME" val="{&quot;height&quot;:187.07503937007874,&quot;left&quot;:28.37503937007873,&quot;top&quot;:68,&quot;width&quot;:760.7}"/>
</p:tagLst>
</file>

<file path=ppt/tags/tag6.xml><?xml version="1.0" encoding="utf-8"?>
<p:tagLst xmlns:p="http://schemas.openxmlformats.org/presentationml/2006/main">
  <p:tag name="KSO_WM_DIAGRAM_VIRTUALLY_FRAME" val="{&quot;height&quot;:187.07503937007874,&quot;left&quot;:28.37503937007873,&quot;top&quot;:68,&quot;width&quot;:760.7}"/>
</p:tagLst>
</file>

<file path=ppt/tags/tag7.xml><?xml version="1.0" encoding="utf-8"?>
<p:tagLst xmlns:p="http://schemas.openxmlformats.org/presentationml/2006/main">
  <p:tag name="KSO_WM_DIAGRAM_VIRTUALLY_FRAME" val="{&quot;height&quot;:187.07503937007874,&quot;left&quot;:28.37503937007873,&quot;top&quot;:68,&quot;width&quot;:760.7}"/>
</p:tagLst>
</file>

<file path=ppt/tags/tag8.xml><?xml version="1.0" encoding="utf-8"?>
<p:tagLst xmlns:p="http://schemas.openxmlformats.org/presentationml/2006/main">
  <p:tag name="KSO_WM_DIAGRAM_VIRTUALLY_FRAME" val="{&quot;height&quot;:187.07503937007874,&quot;left&quot;:28.37503937007873,&quot;top&quot;:68,&quot;width&quot;:760.7}"/>
</p:tagLst>
</file>

<file path=ppt/tags/tag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WPS 演示</Application>
  <PresentationFormat>自定义</PresentationFormat>
  <Paragraphs>42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黑体</vt:lpstr>
      <vt:lpstr>微软雅黑</vt:lpstr>
      <vt:lpstr>Times New Roman</vt:lpstr>
      <vt:lpstr>仿宋_GB2312</vt:lpstr>
      <vt:lpstr>Arial Unicode MS</vt:lpstr>
      <vt:lpstr>Calibri</vt:lpstr>
      <vt:lpstr>默认设计模板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</dc:creator>
  <cp:lastModifiedBy>Kenny</cp:lastModifiedBy>
  <cp:revision>32</cp:revision>
  <dcterms:created xsi:type="dcterms:W3CDTF">2026-03-31T11:52:00Z</dcterms:created>
  <dcterms:modified xsi:type="dcterms:W3CDTF">2026-04-24T02:37:57Z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2052-12.8.2.19315</vt:lpwstr>
  </property>
  <property fmtid="{D5CDD505-2E9C-101B-9397-08002B2CF9AE}" pid="3" name="ICV">
    <vt:lpwstr>04B43EE1A38243AE8014D317EC792480_13</vt:lpwstr>
  </property>
</Properties>
</file>